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9" r:id="rId3"/>
    <p:sldId id="260" r:id="rId4"/>
    <p:sldId id="261" r:id="rId5"/>
    <p:sldId id="265" r:id="rId6"/>
    <p:sldId id="268" r:id="rId7"/>
    <p:sldId id="269" r:id="rId8"/>
    <p:sldId id="264" r:id="rId9"/>
    <p:sldId id="270" r:id="rId10"/>
    <p:sldId id="272" r:id="rId11"/>
    <p:sldId id="273" r:id="rId12"/>
    <p:sldId id="274" r:id="rId13"/>
    <p:sldId id="267" r:id="rId14"/>
    <p:sldId id="276" r:id="rId15"/>
    <p:sldId id="294" r:id="rId16"/>
    <p:sldId id="277" r:id="rId17"/>
    <p:sldId id="278" r:id="rId18"/>
    <p:sldId id="292" r:id="rId19"/>
    <p:sldId id="281" r:id="rId20"/>
    <p:sldId id="279" r:id="rId21"/>
    <p:sldId id="282" r:id="rId22"/>
    <p:sldId id="283" r:id="rId23"/>
    <p:sldId id="285" r:id="rId24"/>
    <p:sldId id="286" r:id="rId25"/>
    <p:sldId id="296" r:id="rId26"/>
    <p:sldId id="284" r:id="rId27"/>
    <p:sldId id="291" r:id="rId28"/>
    <p:sldId id="287" r:id="rId29"/>
    <p:sldId id="295" r:id="rId30"/>
    <p:sldId id="275" r:id="rId31"/>
    <p:sldId id="289" r:id="rId32"/>
    <p:sldId id="290" r:id="rId33"/>
    <p:sldId id="262" r:id="rId34"/>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37" autoAdjust="0"/>
  </p:normalViewPr>
  <p:slideViewPr>
    <p:cSldViewPr snapToGrid="0">
      <p:cViewPr varScale="1">
        <p:scale>
          <a:sx n="60" d="100"/>
          <a:sy n="60" d="100"/>
        </p:scale>
        <p:origin x="90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092" y="0"/>
            <a:ext cx="3077739" cy="453451"/>
          </a:xfrm>
          <a:prstGeom prst="rect">
            <a:avLst/>
          </a:prstGeom>
        </p:spPr>
        <p:txBody>
          <a:bodyPr vert="horz" lIns="91440" tIns="45720" rIns="91440" bIns="45720" rtlCol="0"/>
          <a:lstStyle>
            <a:lvl1pPr algn="r">
              <a:defRPr sz="1200"/>
            </a:lvl1pPr>
          </a:lstStyle>
          <a:p>
            <a:fld id="{6B8863E3-1039-48C4-81CE-18BFB86ACA7B}" type="datetimeFigureOut">
              <a:rPr lang="en-US" smtClean="0"/>
              <a:t>7/14/2024</a:t>
            </a:fld>
            <a:endParaRPr lang="en-US"/>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248" y="4349363"/>
            <a:ext cx="5681980" cy="35585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fld id="{2A5B8B8B-8751-4B23-BE7B-194DAE996964}" type="slidenum">
              <a:rPr lang="en-US" smtClean="0"/>
              <a:t>‹#›</a:t>
            </a:fld>
            <a:endParaRPr lang="en-US"/>
          </a:p>
        </p:txBody>
      </p:sp>
    </p:spTree>
    <p:extLst>
      <p:ext uri="{BB962C8B-B14F-4D97-AF65-F5344CB8AC3E}">
        <p14:creationId xmlns:p14="http://schemas.microsoft.com/office/powerpoint/2010/main" val="2087816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2</a:t>
            </a:fld>
            <a:endParaRPr lang="en-US"/>
          </a:p>
        </p:txBody>
      </p:sp>
    </p:spTree>
    <p:extLst>
      <p:ext uri="{BB962C8B-B14F-4D97-AF65-F5344CB8AC3E}">
        <p14:creationId xmlns:p14="http://schemas.microsoft.com/office/powerpoint/2010/main" val="28934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19</a:t>
            </a:fld>
            <a:endParaRPr lang="en-US"/>
          </a:p>
        </p:txBody>
      </p:sp>
    </p:spTree>
    <p:extLst>
      <p:ext uri="{BB962C8B-B14F-4D97-AF65-F5344CB8AC3E}">
        <p14:creationId xmlns:p14="http://schemas.microsoft.com/office/powerpoint/2010/main" val="289340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20</a:t>
            </a:fld>
            <a:endParaRPr lang="en-US"/>
          </a:p>
        </p:txBody>
      </p:sp>
    </p:spTree>
    <p:extLst>
      <p:ext uri="{BB962C8B-B14F-4D97-AF65-F5344CB8AC3E}">
        <p14:creationId xmlns:p14="http://schemas.microsoft.com/office/powerpoint/2010/main" val="3258635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21</a:t>
            </a:fld>
            <a:endParaRPr lang="en-US"/>
          </a:p>
        </p:txBody>
      </p:sp>
    </p:spTree>
    <p:extLst>
      <p:ext uri="{BB962C8B-B14F-4D97-AF65-F5344CB8AC3E}">
        <p14:creationId xmlns:p14="http://schemas.microsoft.com/office/powerpoint/2010/main" val="407063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24</a:t>
            </a:fld>
            <a:endParaRPr lang="en-US"/>
          </a:p>
        </p:txBody>
      </p:sp>
    </p:spTree>
    <p:extLst>
      <p:ext uri="{BB962C8B-B14F-4D97-AF65-F5344CB8AC3E}">
        <p14:creationId xmlns:p14="http://schemas.microsoft.com/office/powerpoint/2010/main" val="306268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25</a:t>
            </a:fld>
            <a:endParaRPr lang="en-US"/>
          </a:p>
        </p:txBody>
      </p:sp>
    </p:spTree>
    <p:extLst>
      <p:ext uri="{BB962C8B-B14F-4D97-AF65-F5344CB8AC3E}">
        <p14:creationId xmlns:p14="http://schemas.microsoft.com/office/powerpoint/2010/main" val="234611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30</a:t>
            </a:fld>
            <a:endParaRPr lang="en-US"/>
          </a:p>
        </p:txBody>
      </p:sp>
    </p:spTree>
    <p:extLst>
      <p:ext uri="{BB962C8B-B14F-4D97-AF65-F5344CB8AC3E}">
        <p14:creationId xmlns:p14="http://schemas.microsoft.com/office/powerpoint/2010/main" val="332435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31</a:t>
            </a:fld>
            <a:endParaRPr lang="en-US"/>
          </a:p>
        </p:txBody>
      </p:sp>
    </p:spTree>
    <p:extLst>
      <p:ext uri="{BB962C8B-B14F-4D97-AF65-F5344CB8AC3E}">
        <p14:creationId xmlns:p14="http://schemas.microsoft.com/office/powerpoint/2010/main" val="409990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5</a:t>
            </a:fld>
            <a:endParaRPr lang="en-US"/>
          </a:p>
        </p:txBody>
      </p:sp>
    </p:spTree>
    <p:extLst>
      <p:ext uri="{BB962C8B-B14F-4D97-AF65-F5344CB8AC3E}">
        <p14:creationId xmlns:p14="http://schemas.microsoft.com/office/powerpoint/2010/main" val="69896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6</a:t>
            </a:fld>
            <a:endParaRPr lang="en-US"/>
          </a:p>
        </p:txBody>
      </p:sp>
    </p:spTree>
    <p:extLst>
      <p:ext uri="{BB962C8B-B14F-4D97-AF65-F5344CB8AC3E}">
        <p14:creationId xmlns:p14="http://schemas.microsoft.com/office/powerpoint/2010/main" val="180767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9</a:t>
            </a:fld>
            <a:endParaRPr lang="en-US"/>
          </a:p>
        </p:txBody>
      </p:sp>
    </p:spTree>
    <p:extLst>
      <p:ext uri="{BB962C8B-B14F-4D97-AF65-F5344CB8AC3E}">
        <p14:creationId xmlns:p14="http://schemas.microsoft.com/office/powerpoint/2010/main" val="313630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10</a:t>
            </a:fld>
            <a:endParaRPr lang="en-US"/>
          </a:p>
        </p:txBody>
      </p:sp>
    </p:spTree>
    <p:extLst>
      <p:ext uri="{BB962C8B-B14F-4D97-AF65-F5344CB8AC3E}">
        <p14:creationId xmlns:p14="http://schemas.microsoft.com/office/powerpoint/2010/main" val="257351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11</a:t>
            </a:fld>
            <a:endParaRPr lang="en-US"/>
          </a:p>
        </p:txBody>
      </p:sp>
    </p:spTree>
    <p:extLst>
      <p:ext uri="{BB962C8B-B14F-4D97-AF65-F5344CB8AC3E}">
        <p14:creationId xmlns:p14="http://schemas.microsoft.com/office/powerpoint/2010/main" val="290813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12</a:t>
            </a:fld>
            <a:endParaRPr lang="en-US"/>
          </a:p>
        </p:txBody>
      </p:sp>
    </p:spTree>
    <p:extLst>
      <p:ext uri="{BB962C8B-B14F-4D97-AF65-F5344CB8AC3E}">
        <p14:creationId xmlns:p14="http://schemas.microsoft.com/office/powerpoint/2010/main" val="99733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14</a:t>
            </a:fld>
            <a:endParaRPr lang="en-US"/>
          </a:p>
        </p:txBody>
      </p:sp>
    </p:spTree>
    <p:extLst>
      <p:ext uri="{BB962C8B-B14F-4D97-AF65-F5344CB8AC3E}">
        <p14:creationId xmlns:p14="http://schemas.microsoft.com/office/powerpoint/2010/main" val="1932973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B8B8B-8751-4B23-BE7B-194DAE996964}" type="slidenum">
              <a:rPr lang="en-US" smtClean="0"/>
              <a:t>16</a:t>
            </a:fld>
            <a:endParaRPr lang="en-US"/>
          </a:p>
        </p:txBody>
      </p:sp>
    </p:spTree>
    <p:extLst>
      <p:ext uri="{BB962C8B-B14F-4D97-AF65-F5344CB8AC3E}">
        <p14:creationId xmlns:p14="http://schemas.microsoft.com/office/powerpoint/2010/main" val="315882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926C5-99B2-C9B0-BC46-D899AA06EF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C84A7C-1838-5992-8FAB-09AD431C7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5789C1-BEB3-F4D4-E0F5-97C84A0BC878}"/>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5" name="Footer Placeholder 4">
            <a:extLst>
              <a:ext uri="{FF2B5EF4-FFF2-40B4-BE49-F238E27FC236}">
                <a16:creationId xmlns:a16="http://schemas.microsoft.com/office/drawing/2014/main" id="{08F31F51-E844-42A7-5D8C-38B2B7107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ECC8F-B1A7-8030-68B4-DEADAEB5894C}"/>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278945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6C61-2712-875E-E169-B9622F44E7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857987-C5F7-9667-98C6-627C16E96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8A1DF-8C8F-FE9D-0875-50FCD71C6FDD}"/>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5" name="Footer Placeholder 4">
            <a:extLst>
              <a:ext uri="{FF2B5EF4-FFF2-40B4-BE49-F238E27FC236}">
                <a16:creationId xmlns:a16="http://schemas.microsoft.com/office/drawing/2014/main" id="{46AB6A6A-B52E-B104-2CFE-E18D39883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5D4B8-6E65-C72C-837F-391193C3294E}"/>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3321168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6864C-51A1-C563-22D4-2F09C2A761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E2123-A3C2-5758-3E64-66DA801BC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C5188-0B9D-795D-C40E-7F2FADE5050E}"/>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5" name="Footer Placeholder 4">
            <a:extLst>
              <a:ext uri="{FF2B5EF4-FFF2-40B4-BE49-F238E27FC236}">
                <a16:creationId xmlns:a16="http://schemas.microsoft.com/office/drawing/2014/main" id="{E53F33DB-8589-DB8D-704B-B13F25867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B3850-C8CC-5929-124A-439AE8C8A411}"/>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330876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46D1-22FF-FFB9-5DF8-A50CDA9B9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08D49-A069-FCCC-39CF-9CF09B59F1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67B7B-52A7-0A0C-2680-102E28C60CAF}"/>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5" name="Footer Placeholder 4">
            <a:extLst>
              <a:ext uri="{FF2B5EF4-FFF2-40B4-BE49-F238E27FC236}">
                <a16:creationId xmlns:a16="http://schemas.microsoft.com/office/drawing/2014/main" id="{8FA76E92-5512-F8C6-4E21-ED8B554ED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0442A-8904-FC0C-D36C-5BE1A3EFC1BE}"/>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221925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3A9E-F2AD-472F-021E-6CA62D427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A7CB-6E36-EFFE-12F8-1168A88F0B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C2461-CDE7-65E4-60EA-F1C9ECF84DEE}"/>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5" name="Footer Placeholder 4">
            <a:extLst>
              <a:ext uri="{FF2B5EF4-FFF2-40B4-BE49-F238E27FC236}">
                <a16:creationId xmlns:a16="http://schemas.microsoft.com/office/drawing/2014/main" id="{0AE3A91B-CD4D-E3F6-42B7-FF4E9EE44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317EB-BA6E-6855-5CAF-130B2C0041A8}"/>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316041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1DFD-7C7F-2DCD-ED1A-5AE4AEA62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4E851-2CC7-6BEA-1793-BEB510ED0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AD197-C029-DAA6-4635-B97BE2E18F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AD44BD-F121-7B85-347A-7A56D6561F6B}"/>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6" name="Footer Placeholder 5">
            <a:extLst>
              <a:ext uri="{FF2B5EF4-FFF2-40B4-BE49-F238E27FC236}">
                <a16:creationId xmlns:a16="http://schemas.microsoft.com/office/drawing/2014/main" id="{7C5C429D-4AE8-C119-3C2B-D13DADBE5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77E5A-08BA-F628-D7DE-2291AA34CDBD}"/>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309110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66B1-BABA-9A85-DC16-F652E1E8A3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528641-854C-64CF-FB8F-84D526528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BA58D-69F8-3F4E-AFEB-C79945A54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E08DA1-100A-3AF9-FE3C-7A6D296D7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A7C68-7FBE-F26B-B0AB-22EF47737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3DDF9-0E92-1635-5285-D1FA3F7A4E60}"/>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8" name="Footer Placeholder 7">
            <a:extLst>
              <a:ext uri="{FF2B5EF4-FFF2-40B4-BE49-F238E27FC236}">
                <a16:creationId xmlns:a16="http://schemas.microsoft.com/office/drawing/2014/main" id="{E9E9C0AB-7EF6-A9EE-90D4-B73BCADE85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78E445-F63A-88A6-4C2F-F3877ACD3DC2}"/>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685604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823B-5755-EF09-3690-57E88E08B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E3E2C0-9AC8-F611-473C-9D36C3F3ABC1}"/>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4" name="Footer Placeholder 3">
            <a:extLst>
              <a:ext uri="{FF2B5EF4-FFF2-40B4-BE49-F238E27FC236}">
                <a16:creationId xmlns:a16="http://schemas.microsoft.com/office/drawing/2014/main" id="{8CEB6DE4-D9AB-3CCD-7CED-D36EE0AD97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538945-79C0-FCF1-429C-18913A927B44}"/>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8931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283291-D47C-700A-BFCB-FAADE3C285DF}"/>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3" name="Footer Placeholder 2">
            <a:extLst>
              <a:ext uri="{FF2B5EF4-FFF2-40B4-BE49-F238E27FC236}">
                <a16:creationId xmlns:a16="http://schemas.microsoft.com/office/drawing/2014/main" id="{21503350-9337-F9B4-5453-1FEC1E6E5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F05F54-A311-6263-778F-2692C1E96780}"/>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225969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8FD1-3C9E-C18C-179E-6BAA4A6E3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F72F95-B2AE-83A2-5165-4FF6531AE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FD7FD9-E9F8-4413-3408-E0D7B9247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CC4FE-49C4-3768-5163-DCF35F3A6CCE}"/>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6" name="Footer Placeholder 5">
            <a:extLst>
              <a:ext uri="{FF2B5EF4-FFF2-40B4-BE49-F238E27FC236}">
                <a16:creationId xmlns:a16="http://schemas.microsoft.com/office/drawing/2014/main" id="{9E589009-7825-5E34-35C3-0C56425DE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19956-4684-7117-5239-8923DE1228F2}"/>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378327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6EAF-D4BD-132B-9F0A-C221CA1A4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C4B1E9-0863-5EDF-D7E1-8E93917F0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EA9682-2FE1-DAEC-6859-2EC902FB8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510BA-9CD8-9232-A49D-521E2AA21923}"/>
              </a:ext>
            </a:extLst>
          </p:cNvPr>
          <p:cNvSpPr>
            <a:spLocks noGrp="1"/>
          </p:cNvSpPr>
          <p:nvPr>
            <p:ph type="dt" sz="half" idx="10"/>
          </p:nvPr>
        </p:nvSpPr>
        <p:spPr/>
        <p:txBody>
          <a:bodyPr/>
          <a:lstStyle/>
          <a:p>
            <a:fld id="{F4B2E16E-A71C-4BE8-9AA5-C12D56EA249A}" type="datetimeFigureOut">
              <a:rPr lang="en-US" smtClean="0"/>
              <a:t>7/14/2024</a:t>
            </a:fld>
            <a:endParaRPr lang="en-US"/>
          </a:p>
        </p:txBody>
      </p:sp>
      <p:sp>
        <p:nvSpPr>
          <p:cNvPr id="6" name="Footer Placeholder 5">
            <a:extLst>
              <a:ext uri="{FF2B5EF4-FFF2-40B4-BE49-F238E27FC236}">
                <a16:creationId xmlns:a16="http://schemas.microsoft.com/office/drawing/2014/main" id="{2355FDA5-9DCD-53C6-413B-B72F0F013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FFB8C-9243-3882-D8D4-1209B8A14D0D}"/>
              </a:ext>
            </a:extLst>
          </p:cNvPr>
          <p:cNvSpPr>
            <a:spLocks noGrp="1"/>
          </p:cNvSpPr>
          <p:nvPr>
            <p:ph type="sldNum" sz="quarter" idx="12"/>
          </p:nvPr>
        </p:nvSpPr>
        <p:spPr/>
        <p:txBody>
          <a:bodyPr/>
          <a:lstStyle/>
          <a:p>
            <a:fld id="{20673E52-4B22-4AAE-82F1-1CC7E4DE7760}" type="slidenum">
              <a:rPr lang="en-US" smtClean="0"/>
              <a:t>‹#›</a:t>
            </a:fld>
            <a:endParaRPr lang="en-US"/>
          </a:p>
        </p:txBody>
      </p:sp>
    </p:spTree>
    <p:extLst>
      <p:ext uri="{BB962C8B-B14F-4D97-AF65-F5344CB8AC3E}">
        <p14:creationId xmlns:p14="http://schemas.microsoft.com/office/powerpoint/2010/main" val="222585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19AEB-F296-E153-4F20-3D4248DC7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63075-8365-3694-2332-22DEF099B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D302E-7949-4294-DFA5-FA11BB2A9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B2E16E-A71C-4BE8-9AA5-C12D56EA249A}" type="datetimeFigureOut">
              <a:rPr lang="en-US" smtClean="0"/>
              <a:t>7/14/2024</a:t>
            </a:fld>
            <a:endParaRPr lang="en-US"/>
          </a:p>
        </p:txBody>
      </p:sp>
      <p:sp>
        <p:nvSpPr>
          <p:cNvPr id="5" name="Footer Placeholder 4">
            <a:extLst>
              <a:ext uri="{FF2B5EF4-FFF2-40B4-BE49-F238E27FC236}">
                <a16:creationId xmlns:a16="http://schemas.microsoft.com/office/drawing/2014/main" id="{1AC1A9B4-2D37-6B18-8763-2C420E423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F125E3-B7E8-D9F6-E336-E2F9FC816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673E52-4B22-4AAE-82F1-1CC7E4DE7760}" type="slidenum">
              <a:rPr lang="en-US" smtClean="0"/>
              <a:t>‹#›</a:t>
            </a:fld>
            <a:endParaRPr lang="en-US"/>
          </a:p>
        </p:txBody>
      </p:sp>
    </p:spTree>
    <p:extLst>
      <p:ext uri="{BB962C8B-B14F-4D97-AF65-F5344CB8AC3E}">
        <p14:creationId xmlns:p14="http://schemas.microsoft.com/office/powerpoint/2010/main" val="411872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pixabay.com/en/open-spiral-notebook-140508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pixabay.com/en/open-spiral-notebook-140508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hyperlink" Target="https://agelesstraveler.com/contac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gelesstraveler.com/products-service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pixabay.com/en/open-spiral-notebook-1405082/" TargetMode="External"/><Relationship Id="rId3"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hyperlink" Target="https://www.intelligentthreads.com/?afmc=3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agelesstraveler.com/uncategorized/special-episode-first-in-our-series/" TargetMode="External"/><Relationship Id="rId11" Type="http://schemas.openxmlformats.org/officeDocument/2006/relationships/hyperlink" Target="https://luxurytravelforless.info/" TargetMode="External"/><Relationship Id="rId5" Type="http://schemas.openxmlformats.org/officeDocument/2006/relationships/hyperlink" Target="https://agelesstraveler.com/uncategorized/caregiver-travel-part-ii/" TargetMode="External"/><Relationship Id="rId10" Type="http://schemas.openxmlformats.org/officeDocument/2006/relationships/hyperlink" Target="http://toiletfinder.net/" TargetMode="External"/><Relationship Id="rId4" Type="http://schemas.openxmlformats.org/officeDocument/2006/relationships/hyperlink" Target="https://agelesstraveler.com/uncategorized/caregiver-travel-part-iii/" TargetMode="Externa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agelesstraveler.com/"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agelesstraveler.com/contac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agelesstraveler.com/uncategorized/generation-bold-radio-march-22-2020-guest-peter-anderson-hotels-spas-corona/"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agelesstraveler.com/uncategorized/caregiver-travel-part-ii/" TargetMode="External"/><Relationship Id="rId2" Type="http://schemas.openxmlformats.org/officeDocument/2006/relationships/hyperlink" Target="https://agelesstraveler.com/" TargetMode="Externa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youtu.be/73LWI-9HCv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agelesstraveler.com/uncategorized/stress-free-airport-hacks/" TargetMode="Externa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specialneedsatsea.com/"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speakoutcommunication.com/courses/SpeakOutCommunication"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www.motivitycar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www.skyharbor.com/volunteer/" TargetMode="External"/><Relationship Id="rId13" Type="http://schemas.openxmlformats.org/officeDocument/2006/relationships/hyperlink" Target="https://en.wikipedia.org/wiki/SeaTac_Airport" TargetMode="External"/><Relationship Id="rId18" Type="http://schemas.openxmlformats.org/officeDocument/2006/relationships/hyperlink" Target="https://agelesstraveler.com/uncategorized/stress-free-airport-hacks/" TargetMode="External"/><Relationship Id="rId3" Type="http://schemas.openxmlformats.org/officeDocument/2006/relationships/hyperlink" Target="https://agelesstraveler.com/uncategorized/how-to-volunteer-tips-on-finding-life-purpose/" TargetMode="External"/><Relationship Id="rId21" Type="http://schemas.openxmlformats.org/officeDocument/2006/relationships/hyperlink" Target="https://agelesstraveler.com/the-ageless-ambassador-program/" TargetMode="External"/><Relationship Id="rId7" Type="http://schemas.openxmlformats.org/officeDocument/2006/relationships/hyperlink" Target="https://www.flickr.com/photos/pagedooley/3170609200/" TargetMode="External"/><Relationship Id="rId12" Type="http://schemas.openxmlformats.org/officeDocument/2006/relationships/image" Target="../media/image48.jpg"/><Relationship Id="rId17" Type="http://schemas.openxmlformats.org/officeDocument/2006/relationships/hyperlink" Target="https://www.flickr.com/photos/andrewc75/3138186725/" TargetMode="External"/><Relationship Id="rId2" Type="http://schemas.openxmlformats.org/officeDocument/2006/relationships/slideLayout" Target="../slideLayouts/slideLayout7.xml"/><Relationship Id="rId16" Type="http://schemas.openxmlformats.org/officeDocument/2006/relationships/image" Target="../media/image50.jpg"/><Relationship Id="rId20" Type="http://schemas.openxmlformats.org/officeDocument/2006/relationships/hyperlink" Target="https://www.pacatholic.org/catching-up-with-principal-doreen-dougherty-of-holy-redeemer-h-s/" TargetMode="External"/><Relationship Id="rId1" Type="http://schemas.openxmlformats.org/officeDocument/2006/relationships/video" Target="https://www.youtube.com/embed/Mq4WOZwDH-E?feature=oembed" TargetMode="External"/><Relationship Id="rId6" Type="http://schemas.openxmlformats.org/officeDocument/2006/relationships/image" Target="../media/image47.jpg"/><Relationship Id="rId11" Type="http://schemas.openxmlformats.org/officeDocument/2006/relationships/hyperlink" Target="https://www.atl.com/community/airport-volunteer-program/across" TargetMode="External"/><Relationship Id="rId5" Type="http://schemas.openxmlformats.org/officeDocument/2006/relationships/image" Target="../media/image8.png"/><Relationship Id="rId15" Type="http://schemas.openxmlformats.org/officeDocument/2006/relationships/hyperlink" Target="https://www.hippopx.com/en/portland-downtown-waterfront-willamette-river-river-bridge-hawthorne-bridge-250707" TargetMode="External"/><Relationship Id="rId10" Type="http://schemas.openxmlformats.org/officeDocument/2006/relationships/hyperlink" Target="https://flypdx.com/PDXvolunteers" TargetMode="External"/><Relationship Id="rId19" Type="http://schemas.openxmlformats.org/officeDocument/2006/relationships/image" Target="../media/image51.jpg"/><Relationship Id="rId4" Type="http://schemas.openxmlformats.org/officeDocument/2006/relationships/image" Target="../media/image46.jpg"/><Relationship Id="rId9" Type="http://schemas.openxmlformats.org/officeDocument/2006/relationships/hyperlink" Target="https://www.portseattle.org/Volunteer" TargetMode="External"/><Relationship Id="rId14" Type="http://schemas.openxmlformats.org/officeDocument/2006/relationships/image" Target="../media/image49.jpg"/><Relationship Id="rId22"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gelesstourism.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8" Type="http://schemas.openxmlformats.org/officeDocument/2006/relationships/hyperlink" Target="https://www.verywellhealth.com/" TargetMode="External"/><Relationship Id="rId13" Type="http://schemas.openxmlformats.org/officeDocument/2006/relationships/hyperlink" Target="https://www.dss.gov.au/" TargetMode="External"/><Relationship Id="rId3" Type="http://schemas.openxmlformats.org/officeDocument/2006/relationships/image" Target="../media/image41.png"/><Relationship Id="rId7" Type="http://schemas.openxmlformats.org/officeDocument/2006/relationships/hyperlink" Target="https://www.caregiver.org/" TargetMode="External"/><Relationship Id="rId12" Type="http://schemas.openxmlformats.org/officeDocument/2006/relationships/hyperlink" Target="https://www.carersaustralia.com.au/" TargetMode="External"/><Relationship Id="rId17" Type="http://schemas.openxmlformats.org/officeDocument/2006/relationships/hyperlink" Target="https://www.aginglifecare.org/" TargetMode="External"/><Relationship Id="rId2" Type="http://schemas.openxmlformats.org/officeDocument/2006/relationships/notesSlide" Target="../notesSlides/notesSlide16.xml"/><Relationship Id="rId16" Type="http://schemas.openxmlformats.org/officeDocument/2006/relationships/hyperlink" Target="https://aarp.org/Caregiving" TargetMode="External"/><Relationship Id="rId1" Type="http://schemas.openxmlformats.org/officeDocument/2006/relationships/slideLayout" Target="../slideLayouts/slideLayout7.xml"/><Relationship Id="rId6" Type="http://schemas.openxmlformats.org/officeDocument/2006/relationships/hyperlink" Target="https://www.alz.org/help-support/caregiving" TargetMode="External"/><Relationship Id="rId11" Type="http://schemas.openxmlformats.org/officeDocument/2006/relationships/hyperlink" Target="https://agelesstraveler.com/contact/" TargetMode="External"/><Relationship Id="rId5" Type="http://schemas.openxmlformats.org/officeDocument/2006/relationships/hyperlink" Target="https://www.emblemhealth.com/live-well/mental-health/Support-for-Family-Members-And-Caregivers/care-for-the-caregiver" TargetMode="External"/><Relationship Id="rId15" Type="http://schemas.openxmlformats.org/officeDocument/2006/relationships/hyperlink" Target="https://www.socialworkers.org/Practice/Aging/Aging-News/National-Family-Caregiver-Support-Program" TargetMode="External"/><Relationship Id="rId10" Type="http://schemas.openxmlformats.org/officeDocument/2006/relationships/hyperlink" Target="https://sath.org/" TargetMode="External"/><Relationship Id="rId4" Type="http://schemas.openxmlformats.org/officeDocument/2006/relationships/hyperlink" Target="https://acl.gov/programs/support-caregivers/national-family-caregiver-support-program" TargetMode="External"/><Relationship Id="rId9" Type="http://schemas.openxmlformats.org/officeDocument/2006/relationships/hyperlink" Target="https://www.caregiveraction.org/" TargetMode="External"/><Relationship Id="rId14" Type="http://schemas.openxmlformats.org/officeDocument/2006/relationships/hyperlink" Target="https://www.carersuk.or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alzint.org/member/alzheimers-related-disorders-society-of-india-ardsi/" TargetMode="External"/><Relationship Id="rId13" Type="http://schemas.openxmlformats.org/officeDocument/2006/relationships/hyperlink" Target="https://www.aginglifecare.org/" TargetMode="External"/><Relationship Id="rId3" Type="http://schemas.openxmlformats.org/officeDocument/2006/relationships/hyperlink" Target="https://www.dementiacarecentral.com/" TargetMode="External"/><Relationship Id="rId7" Type="http://schemas.openxmlformats.org/officeDocument/2006/relationships/hyperlink" Target="https://alzheimersonline.org/" TargetMode="External"/><Relationship Id="rId12" Type="http://schemas.openxmlformats.org/officeDocument/2006/relationships/hyperlink" Target="https://www.caregiverexchange.ca/" TargetMode="External"/><Relationship Id="rId2" Type="http://schemas.openxmlformats.org/officeDocument/2006/relationships/hyperlink" Target="https://www.caregiveraction.org/" TargetMode="External"/><Relationship Id="rId1" Type="http://schemas.openxmlformats.org/officeDocument/2006/relationships/slideLayout" Target="../slideLayouts/slideLayout7.xml"/><Relationship Id="rId6" Type="http://schemas.openxmlformats.org/officeDocument/2006/relationships/hyperlink" Target="https://www.dementia.org.au/" TargetMode="External"/><Relationship Id="rId11" Type="http://schemas.openxmlformats.org/officeDocument/2006/relationships/hyperlink" Target="https://dementiahelp.ca/about-us/" TargetMode="External"/><Relationship Id="rId5" Type="http://schemas.openxmlformats.org/officeDocument/2006/relationships/hyperlink" Target="https://www.dementiauk.org/news/supporting-a-person-with-dementia-to-go-on-holiday/" TargetMode="External"/><Relationship Id="rId10" Type="http://schemas.openxmlformats.org/officeDocument/2006/relationships/hyperlink" Target="https://alzheimer.ca/en" TargetMode="External"/><Relationship Id="rId4" Type="http://schemas.openxmlformats.org/officeDocument/2006/relationships/hyperlink" Target="https://www.alzheimers.org.uk/" TargetMode="External"/><Relationship Id="rId9" Type="http://schemas.openxmlformats.org/officeDocument/2006/relationships/hyperlink" Target="https://caregiversaathi.co.in/"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2.png"/><Relationship Id="rId2" Type="http://schemas.openxmlformats.org/officeDocument/2006/relationships/hyperlink" Target="https://agelesstraveler.com/contact/" TargetMode="Externa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 Id="rId9" Type="http://schemas.openxmlformats.org/officeDocument/2006/relationships/hyperlink" Target="https://luxurytravelforless.inf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ublicdomainpictures.net/view-image.php?image=87507&amp;picture=seniors-talking" TargetMode="Externa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agelesstraveler.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showandtales.com/found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amazon.com/Complete-Eldercare-Planner-Revised-Updated-dp-0593796349/dp/0593796349/ref=dp_ob_title_bk" TargetMode="Externa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elderindustry.com/" TargetMode="External"/><Relationship Id="rId5" Type="http://schemas.openxmlformats.org/officeDocument/2006/relationships/image" Target="../media/image9.png"/><Relationship Id="rId10" Type="http://schemas.openxmlformats.org/officeDocument/2006/relationships/hyperlink" Target="https://youtu.be/gHvyTEOEN6U" TargetMode="External"/><Relationship Id="rId4" Type="http://schemas.openxmlformats.org/officeDocument/2006/relationships/hyperlink" Target="https://www.nextavenue.org/village-movement-redefining-aging-place/" TargetMode="External"/><Relationship Id="rId9" Type="http://schemas.openxmlformats.org/officeDocument/2006/relationships/hyperlink" Target="https://agelesstraveler.com/uncategorized/caregiver-travel-part-iii/"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youtu.be/Qew8cbU_8Ik" TargetMode="External"/><Relationship Id="rId2" Type="http://schemas.openxmlformats.org/officeDocument/2006/relationships/hyperlink" Target="https://agelesstraveler.com/uncategorized/special-episode-first-in-our-series/"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agelesstraveler.com/the-ageless-ambassador-program/" TargetMode="External"/><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youtu.be/73LWI-9HCvY" TargetMode="External"/><Relationship Id="rId4" Type="http://schemas.openxmlformats.org/officeDocument/2006/relationships/hyperlink" Target="https://agelesstraveler.com/uncategorized/caregiver-travel-part-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agelesstraveler.com/products-servi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cover with colorful objects&#10;&#10;Description automatically generated">
            <a:extLst>
              <a:ext uri="{FF2B5EF4-FFF2-40B4-BE49-F238E27FC236}">
                <a16:creationId xmlns:a16="http://schemas.microsoft.com/office/drawing/2014/main" id="{E371F9CA-FFD9-5731-1913-ADA6567F4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843" y="0"/>
            <a:ext cx="6095999" cy="6858000"/>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89DB8A0-6CEA-5FB3-DF09-71CD18DD617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2489" y="5794742"/>
            <a:ext cx="749009" cy="421318"/>
          </a:xfrm>
          <a:prstGeom prst="rect">
            <a:avLst/>
          </a:prstGeom>
        </p:spPr>
      </p:pic>
    </p:spTree>
    <p:extLst>
      <p:ext uri="{BB962C8B-B14F-4D97-AF65-F5344CB8AC3E}">
        <p14:creationId xmlns:p14="http://schemas.microsoft.com/office/powerpoint/2010/main" val="234252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descr="A white board with blue border&#10;&#10;Description automatically generated">
            <a:extLst>
              <a:ext uri="{FF2B5EF4-FFF2-40B4-BE49-F238E27FC236}">
                <a16:creationId xmlns:a16="http://schemas.microsoft.com/office/drawing/2014/main" id="{AA62914D-F511-CF8F-7338-CA9BCC3BE8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04579" y="-26427"/>
            <a:ext cx="6560034" cy="7038754"/>
          </a:xfrm>
          <a:prstGeom prst="rect">
            <a:avLst/>
          </a:prstGeom>
        </p:spPr>
      </p:pic>
      <p:pic>
        <p:nvPicPr>
          <p:cNvPr id="4" name="Picture 3">
            <a:extLst>
              <a:ext uri="{FF2B5EF4-FFF2-40B4-BE49-F238E27FC236}">
                <a16:creationId xmlns:a16="http://schemas.microsoft.com/office/drawing/2014/main" id="{922C85D9-7912-E5F0-8A44-9DDA83ED2402}"/>
              </a:ext>
            </a:extLst>
          </p:cNvPr>
          <p:cNvPicPr>
            <a:picLocks noChangeAspect="1"/>
          </p:cNvPicPr>
          <p:nvPr/>
        </p:nvPicPr>
        <p:blipFill>
          <a:blip r:embed="rId5"/>
          <a:stretch>
            <a:fillRect/>
          </a:stretch>
        </p:blipFill>
        <p:spPr>
          <a:xfrm rot="10800000">
            <a:off x="-121186" y="-26427"/>
            <a:ext cx="6433382" cy="6990754"/>
          </a:xfrm>
          <a:prstGeom prst="rect">
            <a:avLst/>
          </a:prstGeom>
        </p:spPr>
      </p:pic>
      <p:sp>
        <p:nvSpPr>
          <p:cNvPr id="6" name="TextBox 5">
            <a:extLst>
              <a:ext uri="{FF2B5EF4-FFF2-40B4-BE49-F238E27FC236}">
                <a16:creationId xmlns:a16="http://schemas.microsoft.com/office/drawing/2014/main" id="{0CC53E77-8F4A-191D-6990-9BA87790E713}"/>
              </a:ext>
            </a:extLst>
          </p:cNvPr>
          <p:cNvSpPr txBox="1"/>
          <p:nvPr/>
        </p:nvSpPr>
        <p:spPr>
          <a:xfrm>
            <a:off x="621955" y="450140"/>
            <a:ext cx="2083981" cy="1348318"/>
          </a:xfrm>
          <a:prstGeom prst="rect">
            <a:avLst/>
          </a:prstGeom>
          <a:noFill/>
        </p:spPr>
        <p:txBody>
          <a:bodyPr wrap="square">
            <a:spAutoFit/>
          </a:bodyPr>
          <a:lstStyle/>
          <a:p>
            <a:pPr marL="0" marR="0">
              <a:lnSpc>
                <a:spcPct val="115000"/>
              </a:lnSpc>
              <a:spcBef>
                <a:spcPts val="0"/>
              </a:spcBef>
              <a:spcAft>
                <a:spcPts val="800"/>
              </a:spcAft>
            </a:pPr>
            <a:r>
              <a:rPr lang="en-US" sz="1800" b="1" kern="0" dirty="0">
                <a:solidFill>
                  <a:schemeClr val="accent4">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How to Use WhatsApp  to Stay Connected While Traveling</a:t>
            </a:r>
            <a:endParaRPr lang="en-US" sz="18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9BD08-44E6-D5F0-9366-41098CE88ADD}"/>
              </a:ext>
            </a:extLst>
          </p:cNvPr>
          <p:cNvSpPr txBox="1"/>
          <p:nvPr/>
        </p:nvSpPr>
        <p:spPr>
          <a:xfrm>
            <a:off x="2705936" y="450140"/>
            <a:ext cx="2971849" cy="2462213"/>
          </a:xfrm>
          <a:prstGeom prst="rect">
            <a:avLst/>
          </a:prstGeom>
          <a:noFill/>
        </p:spPr>
        <p:txBody>
          <a:bodyPr wrap="square" rtlCol="0">
            <a:spAutoFit/>
          </a:bodyPr>
          <a:lstStyle/>
          <a:p>
            <a:r>
              <a:rPr lang="en-US" sz="1400" b="1" dirty="0">
                <a:solidFill>
                  <a:schemeClr val="accent2">
                    <a:lumMod val="75000"/>
                  </a:schemeClr>
                </a:solidFill>
              </a:rPr>
              <a:t>WhatsApp and FaceTime are two popular apps that make it easy to connect through video calls, voice calls, and messaging. </a:t>
            </a:r>
          </a:p>
          <a:p>
            <a:endParaRPr lang="en-US" sz="1400" b="1" dirty="0">
              <a:solidFill>
                <a:schemeClr val="accent2">
                  <a:lumMod val="75000"/>
                </a:schemeClr>
              </a:solidFill>
            </a:endParaRPr>
          </a:p>
          <a:p>
            <a:r>
              <a:rPr lang="en-US" sz="1400" b="1" dirty="0">
                <a:solidFill>
                  <a:schemeClr val="accent2">
                    <a:lumMod val="75000"/>
                  </a:schemeClr>
                </a:solidFill>
              </a:rPr>
              <a:t>Here's a brief guide to help you master these apps and explain how to use these apps to a loved one who is staying at home or traveling with you.</a:t>
            </a:r>
          </a:p>
          <a:p>
            <a:endParaRPr lang="en-US" sz="1400" b="1" dirty="0">
              <a:solidFill>
                <a:schemeClr val="accent2">
                  <a:lumMod val="75000"/>
                </a:schemeClr>
              </a:solidFill>
            </a:endParaRPr>
          </a:p>
        </p:txBody>
      </p:sp>
      <p:sp>
        <p:nvSpPr>
          <p:cNvPr id="12" name="TextBox 11">
            <a:extLst>
              <a:ext uri="{FF2B5EF4-FFF2-40B4-BE49-F238E27FC236}">
                <a16:creationId xmlns:a16="http://schemas.microsoft.com/office/drawing/2014/main" id="{5CA66280-5818-EC9F-66F3-B24EE892B604}"/>
              </a:ext>
            </a:extLst>
          </p:cNvPr>
          <p:cNvSpPr txBox="1"/>
          <p:nvPr/>
        </p:nvSpPr>
        <p:spPr>
          <a:xfrm>
            <a:off x="567588" y="2810379"/>
            <a:ext cx="5055831" cy="3693319"/>
          </a:xfrm>
          <a:prstGeom prst="rect">
            <a:avLst/>
          </a:prstGeom>
          <a:noFill/>
        </p:spPr>
        <p:txBody>
          <a:bodyPr wrap="square" rtlCol="0">
            <a:spAutoFit/>
          </a:bodyPr>
          <a:lstStyle/>
          <a:p>
            <a:r>
              <a:rPr lang="en-US" b="1" dirty="0"/>
              <a:t>Setting Up WhatsApp</a:t>
            </a:r>
          </a:p>
          <a:p>
            <a:r>
              <a:rPr lang="en-US" sz="1200" b="1" dirty="0"/>
              <a:t>Download and Install WhatsApp:</a:t>
            </a:r>
          </a:p>
          <a:p>
            <a:r>
              <a:rPr lang="en-US" sz="1200" dirty="0">
                <a:solidFill>
                  <a:schemeClr val="accent2"/>
                </a:solidFill>
              </a:rPr>
              <a:t>       **For iPhone**</a:t>
            </a:r>
          </a:p>
          <a:p>
            <a:r>
              <a:rPr lang="en-US" sz="1200" dirty="0">
                <a:solidFill>
                  <a:schemeClr val="accent2"/>
                </a:solidFill>
              </a:rPr>
              <a:t>     - Open the App Store.</a:t>
            </a:r>
          </a:p>
          <a:p>
            <a:r>
              <a:rPr lang="en-US" sz="1200" dirty="0">
                <a:solidFill>
                  <a:schemeClr val="accent2"/>
                </a:solidFill>
              </a:rPr>
              <a:t>     - Search for "WhatsApp."</a:t>
            </a:r>
          </a:p>
          <a:p>
            <a:r>
              <a:rPr lang="en-US" sz="1200" dirty="0">
                <a:solidFill>
                  <a:schemeClr val="accent2"/>
                </a:solidFill>
              </a:rPr>
              <a:t>     - Tap "Get" and then "Install.“</a:t>
            </a:r>
          </a:p>
          <a:p>
            <a:endParaRPr lang="en-US" sz="1200" dirty="0">
              <a:solidFill>
                <a:srgbClr val="00B050"/>
              </a:solidFill>
            </a:endParaRPr>
          </a:p>
          <a:p>
            <a:r>
              <a:rPr lang="en-US" sz="1200" dirty="0">
                <a:solidFill>
                  <a:srgbClr val="00B050"/>
                </a:solidFill>
              </a:rPr>
              <a:t>       **For Android:**</a:t>
            </a:r>
          </a:p>
          <a:p>
            <a:r>
              <a:rPr lang="en-US" sz="1200" dirty="0">
                <a:solidFill>
                  <a:srgbClr val="00B050"/>
                </a:solidFill>
              </a:rPr>
              <a:t>     - Open the Google Play Store.</a:t>
            </a:r>
          </a:p>
          <a:p>
            <a:r>
              <a:rPr lang="en-US" sz="1200" dirty="0">
                <a:solidFill>
                  <a:srgbClr val="00B050"/>
                </a:solidFill>
              </a:rPr>
              <a:t>     - Search for "WhatsApp."</a:t>
            </a:r>
          </a:p>
          <a:p>
            <a:r>
              <a:rPr lang="en-US" sz="1200" dirty="0">
                <a:solidFill>
                  <a:srgbClr val="00B050"/>
                </a:solidFill>
              </a:rPr>
              <a:t>     - Tap "Install."</a:t>
            </a:r>
          </a:p>
          <a:p>
            <a:r>
              <a:rPr lang="en-US" sz="1200" dirty="0"/>
              <a:t>     </a:t>
            </a:r>
          </a:p>
          <a:p>
            <a:r>
              <a:rPr lang="en-US" sz="1200" b="1" dirty="0"/>
              <a:t>Set Up WhatsApp</a:t>
            </a:r>
          </a:p>
          <a:p>
            <a:r>
              <a:rPr lang="en-US" sz="1200" dirty="0"/>
              <a:t>   - Open WhatsApp.</a:t>
            </a:r>
          </a:p>
          <a:p>
            <a:r>
              <a:rPr lang="en-US" sz="1200" dirty="0"/>
              <a:t>   - Agree to the terms and conditions.</a:t>
            </a:r>
          </a:p>
          <a:p>
            <a:r>
              <a:rPr lang="en-US" sz="1200" dirty="0"/>
              <a:t>   - Enter your phone number and tap "Next."</a:t>
            </a:r>
          </a:p>
          <a:p>
            <a:r>
              <a:rPr lang="en-US" sz="1200" dirty="0"/>
              <a:t>   - You'll receive a verification code via SMS. Enter this code to verify your number. Set up their profile by entering their name and adding a profile picture if you like. This is how their contacts will see them on WhatsApp.</a:t>
            </a:r>
          </a:p>
        </p:txBody>
      </p:sp>
      <p:pic>
        <p:nvPicPr>
          <p:cNvPr id="13" name="Picture 12">
            <a:extLst>
              <a:ext uri="{FF2B5EF4-FFF2-40B4-BE49-F238E27FC236}">
                <a16:creationId xmlns:a16="http://schemas.microsoft.com/office/drawing/2014/main" id="{1BE1CE4F-D0BC-6E1A-1DF4-2B8DAE021440}"/>
              </a:ext>
            </a:extLst>
          </p:cNvPr>
          <p:cNvPicPr>
            <a:picLocks noChangeAspect="1"/>
          </p:cNvPicPr>
          <p:nvPr/>
        </p:nvPicPr>
        <p:blipFill>
          <a:blip r:embed="rId6"/>
          <a:stretch>
            <a:fillRect/>
          </a:stretch>
        </p:blipFill>
        <p:spPr>
          <a:xfrm>
            <a:off x="-231286" y="334072"/>
            <a:ext cx="3560373" cy="2103302"/>
          </a:xfrm>
          <a:prstGeom prst="rect">
            <a:avLst/>
          </a:prstGeom>
        </p:spPr>
      </p:pic>
      <p:sp>
        <p:nvSpPr>
          <p:cNvPr id="2" name="TextBox 1">
            <a:extLst>
              <a:ext uri="{FF2B5EF4-FFF2-40B4-BE49-F238E27FC236}">
                <a16:creationId xmlns:a16="http://schemas.microsoft.com/office/drawing/2014/main" id="{190377D7-987E-9B6E-31EE-1AF887D183CB}"/>
              </a:ext>
            </a:extLst>
          </p:cNvPr>
          <p:cNvSpPr txBox="1"/>
          <p:nvPr/>
        </p:nvSpPr>
        <p:spPr>
          <a:xfrm>
            <a:off x="6593356" y="297878"/>
            <a:ext cx="5090100" cy="6463308"/>
          </a:xfrm>
          <a:prstGeom prst="rect">
            <a:avLst/>
          </a:prstGeom>
          <a:noFill/>
        </p:spPr>
        <p:txBody>
          <a:bodyPr wrap="square" rtlCol="0">
            <a:spAutoFit/>
          </a:bodyPr>
          <a:lstStyle/>
          <a:p>
            <a:r>
              <a:rPr lang="en-US" sz="1200" b="1" dirty="0"/>
              <a:t>Understanding the Interface:</a:t>
            </a:r>
          </a:p>
          <a:p>
            <a:endParaRPr lang="en-US" sz="1200" dirty="0"/>
          </a:p>
          <a:p>
            <a:r>
              <a:rPr lang="en-US" sz="1200" dirty="0"/>
              <a:t>Show them the main screen:</a:t>
            </a:r>
          </a:p>
          <a:p>
            <a:pPr lvl="1"/>
            <a:r>
              <a:rPr lang="en-US" sz="1200" dirty="0"/>
              <a:t>Chats: Where conversations are listed.</a:t>
            </a:r>
          </a:p>
          <a:p>
            <a:pPr lvl="1"/>
            <a:r>
              <a:rPr lang="en-US" sz="1200" dirty="0"/>
              <a:t>Calls: Where they can make voice and video calls.</a:t>
            </a:r>
          </a:p>
          <a:p>
            <a:pPr lvl="1"/>
            <a:r>
              <a:rPr lang="en-US" sz="1200" dirty="0"/>
              <a:t>Contacts: Where all their WhatsApp contacts are listed.</a:t>
            </a:r>
          </a:p>
          <a:p>
            <a:r>
              <a:rPr lang="en-US" sz="1200" dirty="0"/>
              <a:t>     Adding Contacts</a:t>
            </a:r>
          </a:p>
          <a:p>
            <a:r>
              <a:rPr lang="en-US" sz="1200" dirty="0"/>
              <a:t>   - WhatsApp uses your phone's contact list. Make sure the loved one's phone number is saved in your contacts.</a:t>
            </a:r>
          </a:p>
          <a:p>
            <a:r>
              <a:rPr lang="en-US" sz="1200" dirty="0"/>
              <a:t>   - Go to WhatsApp and tap the chat icon to start a new chat. Select the contact you want to message or call.</a:t>
            </a:r>
          </a:p>
          <a:p>
            <a:endParaRPr lang="en-US" sz="1200" dirty="0"/>
          </a:p>
          <a:p>
            <a:r>
              <a:rPr lang="en-US" sz="1200" dirty="0"/>
              <a:t>Select a contact or enter a phone number to start a conversation. </a:t>
            </a:r>
          </a:p>
          <a:p>
            <a:endParaRPr lang="en-US" sz="1200" dirty="0"/>
          </a:p>
          <a:p>
            <a:r>
              <a:rPr lang="en-US" sz="1200" dirty="0"/>
              <a:t>How to start a new chat:</a:t>
            </a:r>
          </a:p>
          <a:p>
            <a:r>
              <a:rPr lang="en-US" sz="1200" dirty="0"/>
              <a:t>	Tap on the pencil icon or the "+" icon.</a:t>
            </a:r>
          </a:p>
          <a:p>
            <a:r>
              <a:rPr lang="en-US" sz="1200" dirty="0"/>
              <a:t> Sending a Message:</a:t>
            </a:r>
          </a:p>
          <a:p>
            <a:r>
              <a:rPr lang="en-US" sz="1200" dirty="0"/>
              <a:t>   - Open WhatsApp.</a:t>
            </a:r>
          </a:p>
          <a:p>
            <a:r>
              <a:rPr lang="en-US" sz="1200" dirty="0"/>
              <a:t>   - Tap the chat icon and select the contact.</a:t>
            </a:r>
          </a:p>
          <a:p>
            <a:r>
              <a:rPr lang="en-US" sz="1200" dirty="0"/>
              <a:t>   - Type your message in the text box and tap the send button (paper airplane icon).</a:t>
            </a:r>
          </a:p>
          <a:p>
            <a:endParaRPr lang="en-US" sz="1200" dirty="0"/>
          </a:p>
          <a:p>
            <a:r>
              <a:rPr lang="en-US" sz="1200" dirty="0"/>
              <a:t>How to send photos, videos, and voice messages:</a:t>
            </a:r>
          </a:p>
          <a:p>
            <a:r>
              <a:rPr lang="en-US" sz="1200" dirty="0"/>
              <a:t>	Tap on the attachment icon (paperclip) in the chat.</a:t>
            </a:r>
          </a:p>
          <a:p>
            <a:r>
              <a:rPr lang="en-US" sz="1200" dirty="0"/>
              <a:t>	Select the type of media they want to send.</a:t>
            </a:r>
          </a:p>
          <a:p>
            <a:endParaRPr lang="en-US" sz="1200" dirty="0"/>
          </a:p>
          <a:p>
            <a:r>
              <a:rPr lang="en-US" sz="1200" dirty="0"/>
              <a:t>Making a Voice Call</a:t>
            </a:r>
          </a:p>
          <a:p>
            <a:r>
              <a:rPr lang="en-US" sz="1200" dirty="0"/>
              <a:t>   - Open WhatsApp and select the contact.</a:t>
            </a:r>
          </a:p>
          <a:p>
            <a:r>
              <a:rPr lang="en-US" sz="1200" dirty="0"/>
              <a:t>   - Tap the phone icon in the top right corner to start a voice call.</a:t>
            </a:r>
          </a:p>
          <a:p>
            <a:endParaRPr lang="en-US" sz="1200" dirty="0"/>
          </a:p>
          <a:p>
            <a:r>
              <a:rPr lang="en-US" sz="1200" dirty="0"/>
              <a:t>Making a Video Call:</a:t>
            </a:r>
          </a:p>
          <a:p>
            <a:r>
              <a:rPr lang="en-US" sz="1200" dirty="0"/>
              <a:t>   - Open WhatsApp and select the contact.</a:t>
            </a:r>
          </a:p>
          <a:p>
            <a:r>
              <a:rPr lang="en-US" sz="1200" dirty="0"/>
              <a:t>   - Tap the video camera icon in the top right corner to start a video call.</a:t>
            </a:r>
          </a:p>
          <a:p>
            <a:endParaRPr lang="en-US" dirty="0"/>
          </a:p>
        </p:txBody>
      </p:sp>
      <p:pic>
        <p:nvPicPr>
          <p:cNvPr id="5" name="Picture 4">
            <a:extLst>
              <a:ext uri="{FF2B5EF4-FFF2-40B4-BE49-F238E27FC236}">
                <a16:creationId xmlns:a16="http://schemas.microsoft.com/office/drawing/2014/main" id="{87E8BFC2-28F9-5C2E-0EA2-5D5E36089A07}"/>
              </a:ext>
            </a:extLst>
          </p:cNvPr>
          <p:cNvPicPr>
            <a:picLocks noChangeAspect="1"/>
          </p:cNvPicPr>
          <p:nvPr/>
        </p:nvPicPr>
        <p:blipFill>
          <a:blip r:embed="rId7"/>
          <a:stretch>
            <a:fillRect/>
          </a:stretch>
        </p:blipFill>
        <p:spPr>
          <a:xfrm>
            <a:off x="3329087" y="3022168"/>
            <a:ext cx="2143125" cy="2143125"/>
          </a:xfrm>
          <a:prstGeom prst="rect">
            <a:avLst/>
          </a:prstGeom>
        </p:spPr>
      </p:pic>
    </p:spTree>
    <p:extLst>
      <p:ext uri="{BB962C8B-B14F-4D97-AF65-F5344CB8AC3E}">
        <p14:creationId xmlns:p14="http://schemas.microsoft.com/office/powerpoint/2010/main" val="4270938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8" name="Picture 17" descr="A white board with blue border&#10;&#10;Description automatically generated">
            <a:extLst>
              <a:ext uri="{FF2B5EF4-FFF2-40B4-BE49-F238E27FC236}">
                <a16:creationId xmlns:a16="http://schemas.microsoft.com/office/drawing/2014/main" id="{AA62914D-F511-CF8F-7338-CA9BCC3BE8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04579" y="-26427"/>
            <a:ext cx="6560034" cy="7038754"/>
          </a:xfrm>
          <a:prstGeom prst="rect">
            <a:avLst/>
          </a:prstGeom>
        </p:spPr>
      </p:pic>
      <p:pic>
        <p:nvPicPr>
          <p:cNvPr id="4" name="Picture 3">
            <a:extLst>
              <a:ext uri="{FF2B5EF4-FFF2-40B4-BE49-F238E27FC236}">
                <a16:creationId xmlns:a16="http://schemas.microsoft.com/office/drawing/2014/main" id="{922C85D9-7912-E5F0-8A44-9DDA83ED2402}"/>
              </a:ext>
            </a:extLst>
          </p:cNvPr>
          <p:cNvPicPr>
            <a:picLocks noChangeAspect="1"/>
          </p:cNvPicPr>
          <p:nvPr/>
        </p:nvPicPr>
        <p:blipFill>
          <a:blip r:embed="rId5"/>
          <a:stretch>
            <a:fillRect/>
          </a:stretch>
        </p:blipFill>
        <p:spPr>
          <a:xfrm rot="10800000">
            <a:off x="-121186" y="-26427"/>
            <a:ext cx="6433382" cy="6990754"/>
          </a:xfrm>
          <a:prstGeom prst="rect">
            <a:avLst/>
          </a:prstGeom>
        </p:spPr>
      </p:pic>
      <p:sp>
        <p:nvSpPr>
          <p:cNvPr id="6" name="TextBox 5">
            <a:extLst>
              <a:ext uri="{FF2B5EF4-FFF2-40B4-BE49-F238E27FC236}">
                <a16:creationId xmlns:a16="http://schemas.microsoft.com/office/drawing/2014/main" id="{0CC53E77-8F4A-191D-6990-9BA87790E713}"/>
              </a:ext>
            </a:extLst>
          </p:cNvPr>
          <p:cNvSpPr txBox="1"/>
          <p:nvPr/>
        </p:nvSpPr>
        <p:spPr>
          <a:xfrm>
            <a:off x="621955" y="450140"/>
            <a:ext cx="2083981" cy="1348318"/>
          </a:xfrm>
          <a:prstGeom prst="rect">
            <a:avLst/>
          </a:prstGeom>
          <a:noFill/>
        </p:spPr>
        <p:txBody>
          <a:bodyPr wrap="square">
            <a:spAutoFit/>
          </a:bodyPr>
          <a:lstStyle/>
          <a:p>
            <a:pPr marL="0" marR="0">
              <a:lnSpc>
                <a:spcPct val="115000"/>
              </a:lnSpc>
              <a:spcBef>
                <a:spcPts val="0"/>
              </a:spcBef>
              <a:spcAft>
                <a:spcPts val="800"/>
              </a:spcAft>
            </a:pPr>
            <a:r>
              <a:rPr lang="en-US" sz="1800" b="1" kern="0" dirty="0">
                <a:solidFill>
                  <a:schemeClr val="accent4">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How to Use FaceTime  to Stay Connected While Traveling</a:t>
            </a:r>
            <a:endParaRPr lang="en-US" sz="18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9BD08-44E6-D5F0-9366-41098CE88ADD}"/>
              </a:ext>
            </a:extLst>
          </p:cNvPr>
          <p:cNvSpPr txBox="1"/>
          <p:nvPr/>
        </p:nvSpPr>
        <p:spPr>
          <a:xfrm>
            <a:off x="2705936" y="450140"/>
            <a:ext cx="2971849" cy="2462213"/>
          </a:xfrm>
          <a:prstGeom prst="rect">
            <a:avLst/>
          </a:prstGeom>
          <a:noFill/>
        </p:spPr>
        <p:txBody>
          <a:bodyPr wrap="square" rtlCol="0">
            <a:spAutoFit/>
          </a:bodyPr>
          <a:lstStyle/>
          <a:p>
            <a:r>
              <a:rPr lang="en-US" sz="1400" b="1" dirty="0">
                <a:solidFill>
                  <a:schemeClr val="accent2">
                    <a:lumMod val="75000"/>
                  </a:schemeClr>
                </a:solidFill>
              </a:rPr>
              <a:t>WhatsApp and FaceTime are two popular apps that make it easy to connect through video calls, voice calls, and messaging. </a:t>
            </a:r>
          </a:p>
          <a:p>
            <a:endParaRPr lang="en-US" sz="1400" b="1" dirty="0">
              <a:solidFill>
                <a:schemeClr val="accent2">
                  <a:lumMod val="75000"/>
                </a:schemeClr>
              </a:solidFill>
            </a:endParaRPr>
          </a:p>
          <a:p>
            <a:r>
              <a:rPr lang="en-US" sz="1400" b="1" dirty="0">
                <a:solidFill>
                  <a:schemeClr val="accent2">
                    <a:lumMod val="75000"/>
                  </a:schemeClr>
                </a:solidFill>
              </a:rPr>
              <a:t>Here's a brief guide to help you master these apps and explain how to use these apps to a loved one who is staying at home or traveling with you.</a:t>
            </a:r>
          </a:p>
          <a:p>
            <a:endParaRPr lang="en-US" sz="1400" b="1" dirty="0">
              <a:solidFill>
                <a:schemeClr val="accent2">
                  <a:lumMod val="75000"/>
                </a:schemeClr>
              </a:solidFill>
            </a:endParaRPr>
          </a:p>
        </p:txBody>
      </p:sp>
      <p:sp>
        <p:nvSpPr>
          <p:cNvPr id="12" name="TextBox 11">
            <a:extLst>
              <a:ext uri="{FF2B5EF4-FFF2-40B4-BE49-F238E27FC236}">
                <a16:creationId xmlns:a16="http://schemas.microsoft.com/office/drawing/2014/main" id="{5CA66280-5818-EC9F-66F3-B24EE892B604}"/>
              </a:ext>
            </a:extLst>
          </p:cNvPr>
          <p:cNvSpPr txBox="1"/>
          <p:nvPr/>
        </p:nvSpPr>
        <p:spPr>
          <a:xfrm>
            <a:off x="567588" y="2810379"/>
            <a:ext cx="5055831" cy="3600986"/>
          </a:xfrm>
          <a:prstGeom prst="rect">
            <a:avLst/>
          </a:prstGeom>
          <a:noFill/>
        </p:spPr>
        <p:txBody>
          <a:bodyPr wrap="square" rtlCol="0">
            <a:spAutoFit/>
          </a:bodyPr>
          <a:lstStyle/>
          <a:p>
            <a:r>
              <a:rPr lang="en-US" b="1" dirty="0"/>
              <a:t>Setting Up FaceTime</a:t>
            </a:r>
          </a:p>
          <a:p>
            <a:endParaRPr lang="en-US" b="1" dirty="0"/>
          </a:p>
          <a:p>
            <a:r>
              <a:rPr lang="en-US" sz="1200" b="1" dirty="0"/>
              <a:t>Ensure FaceTime is Enabled</a:t>
            </a:r>
          </a:p>
          <a:p>
            <a:r>
              <a:rPr lang="en-US" sz="1200" dirty="0"/>
              <a:t>   - Open the "Settings" app on your iPhone or iPad.</a:t>
            </a:r>
          </a:p>
          <a:p>
            <a:r>
              <a:rPr lang="en-US" sz="1200" dirty="0"/>
              <a:t>   - Scroll down and tap "FaceTime."</a:t>
            </a:r>
          </a:p>
          <a:p>
            <a:r>
              <a:rPr lang="en-US" sz="1200" dirty="0"/>
              <a:t>   - Make sure FaceTime is turned on. </a:t>
            </a:r>
          </a:p>
          <a:p>
            <a:r>
              <a:rPr lang="en-US" sz="1200" dirty="0"/>
              <a:t>   -You might need to sign in with your Apple ID.</a:t>
            </a:r>
          </a:p>
          <a:p>
            <a:endParaRPr lang="en-US" sz="1200" dirty="0"/>
          </a:p>
          <a:p>
            <a:r>
              <a:rPr lang="en-US" sz="1200" b="1" dirty="0"/>
              <a:t>Making a FaceTime Call</a:t>
            </a:r>
          </a:p>
          <a:p>
            <a:r>
              <a:rPr lang="en-US" sz="1200" dirty="0"/>
              <a:t>   - Open the "FaceTime" app.</a:t>
            </a:r>
          </a:p>
          <a:p>
            <a:r>
              <a:rPr lang="en-US" sz="1200" dirty="0"/>
              <a:t>   - Tap the “+” button in the top right corner.</a:t>
            </a:r>
          </a:p>
          <a:p>
            <a:r>
              <a:rPr lang="en-US" sz="1200" dirty="0"/>
              <a:t>   - Enter the name, email, or phone number of the person you want to call.</a:t>
            </a:r>
          </a:p>
          <a:p>
            <a:r>
              <a:rPr lang="en-US" sz="1200" dirty="0"/>
              <a:t>   - Tap "Audio" for a voice call or "Video" for a video call.</a:t>
            </a:r>
          </a:p>
          <a:p>
            <a:endParaRPr lang="en-US" sz="1200" dirty="0"/>
          </a:p>
          <a:p>
            <a:r>
              <a:rPr lang="en-US" sz="1200" b="1" dirty="0"/>
              <a:t>Using FaceTime </a:t>
            </a:r>
          </a:p>
          <a:p>
            <a:r>
              <a:rPr lang="en-US" sz="1200" dirty="0"/>
              <a:t>   - Open the "Contacts" app or the "Phone" app and find the contact.</a:t>
            </a:r>
          </a:p>
          <a:p>
            <a:r>
              <a:rPr lang="en-US" sz="1200" dirty="0"/>
              <a:t>   - Tap their name, then tap the "FaceTime" icon (either video or audio) to     start the call.</a:t>
            </a:r>
          </a:p>
        </p:txBody>
      </p:sp>
      <p:pic>
        <p:nvPicPr>
          <p:cNvPr id="13" name="Picture 12">
            <a:extLst>
              <a:ext uri="{FF2B5EF4-FFF2-40B4-BE49-F238E27FC236}">
                <a16:creationId xmlns:a16="http://schemas.microsoft.com/office/drawing/2014/main" id="{1BE1CE4F-D0BC-6E1A-1DF4-2B8DAE021440}"/>
              </a:ext>
            </a:extLst>
          </p:cNvPr>
          <p:cNvPicPr>
            <a:picLocks noChangeAspect="1"/>
          </p:cNvPicPr>
          <p:nvPr/>
        </p:nvPicPr>
        <p:blipFill>
          <a:blip r:embed="rId6"/>
          <a:stretch>
            <a:fillRect/>
          </a:stretch>
        </p:blipFill>
        <p:spPr>
          <a:xfrm>
            <a:off x="-317283" y="308514"/>
            <a:ext cx="3703420" cy="2103302"/>
          </a:xfrm>
          <a:prstGeom prst="rect">
            <a:avLst/>
          </a:prstGeom>
        </p:spPr>
      </p:pic>
      <p:sp>
        <p:nvSpPr>
          <p:cNvPr id="2" name="TextBox 1">
            <a:extLst>
              <a:ext uri="{FF2B5EF4-FFF2-40B4-BE49-F238E27FC236}">
                <a16:creationId xmlns:a16="http://schemas.microsoft.com/office/drawing/2014/main" id="{190377D7-987E-9B6E-31EE-1AF887D183CB}"/>
              </a:ext>
            </a:extLst>
          </p:cNvPr>
          <p:cNvSpPr txBox="1"/>
          <p:nvPr/>
        </p:nvSpPr>
        <p:spPr>
          <a:xfrm>
            <a:off x="6593356" y="297878"/>
            <a:ext cx="5090100" cy="6186309"/>
          </a:xfrm>
          <a:prstGeom prst="rect">
            <a:avLst/>
          </a:prstGeom>
          <a:noFill/>
        </p:spPr>
        <p:txBody>
          <a:bodyPr wrap="square" rtlCol="0">
            <a:spAutoFit/>
          </a:bodyPr>
          <a:lstStyle/>
          <a:p>
            <a:r>
              <a:rPr lang="en-US" b="1" dirty="0"/>
              <a:t>Tips for Explaining Tech to a Loved One</a:t>
            </a:r>
          </a:p>
          <a:p>
            <a:endParaRPr lang="en-US" b="1" dirty="0"/>
          </a:p>
          <a:p>
            <a:pPr marL="285750" indent="-285750">
              <a:buFont typeface="Wingdings" panose="05000000000000000000" pitchFamily="2" charset="2"/>
              <a:buChar char="v"/>
            </a:pPr>
            <a:r>
              <a:rPr lang="en-US" dirty="0"/>
              <a:t>Write Down Instructions. </a:t>
            </a:r>
          </a:p>
          <a:p>
            <a:pPr marL="285750" indent="-285750">
              <a:buFont typeface="Wingdings" panose="05000000000000000000" pitchFamily="2" charset="2"/>
              <a:buChar char="v"/>
            </a:pPr>
            <a:r>
              <a:rPr lang="en-US" dirty="0"/>
              <a:t>Provide a written guide with simple instructions for them to refer to if they get confused.</a:t>
            </a:r>
          </a:p>
          <a:p>
            <a:pPr marL="285750" indent="-285750">
              <a:buFont typeface="Wingdings" panose="05000000000000000000" pitchFamily="2" charset="2"/>
              <a:buChar char="v"/>
            </a:pPr>
            <a:r>
              <a:rPr lang="en-US" dirty="0"/>
              <a:t>Include screenshots if possible.</a:t>
            </a:r>
          </a:p>
          <a:p>
            <a:pPr marL="285750" indent="-285750">
              <a:buFont typeface="Wingdings" panose="05000000000000000000" pitchFamily="2" charset="2"/>
              <a:buChar char="v"/>
            </a:pPr>
            <a:r>
              <a:rPr lang="en-US" dirty="0"/>
              <a:t>Make a few practice calls and send messages while you are together to ensure they are comfortable using the apps.</a:t>
            </a:r>
          </a:p>
          <a:p>
            <a:pPr marL="285750" indent="-285750">
              <a:buFont typeface="Wingdings" panose="05000000000000000000" pitchFamily="2" charset="2"/>
              <a:buChar char="v"/>
            </a:pPr>
            <a:r>
              <a:rPr lang="en-US" dirty="0"/>
              <a:t>Encourage them to ask questions and practice until they feel confident.</a:t>
            </a:r>
          </a:p>
          <a:p>
            <a:pPr marL="285750" indent="-285750">
              <a:buFont typeface="Wingdings" panose="05000000000000000000" pitchFamily="2" charset="2"/>
              <a:buChar char="v"/>
            </a:pPr>
            <a:r>
              <a:rPr lang="en-US" dirty="0"/>
              <a:t>Reassure them that it's okay to make mistakes and that you can help them fix any issues.</a:t>
            </a:r>
          </a:p>
          <a:p>
            <a:pPr marL="285750" indent="-285750">
              <a:buFont typeface="Wingdings" panose="05000000000000000000" pitchFamily="2" charset="2"/>
              <a:buChar char="v"/>
            </a:pPr>
            <a:r>
              <a:rPr lang="en-US" dirty="0"/>
              <a:t>Let them know you'll be available to guide them if they need help while you're traveling. </a:t>
            </a:r>
          </a:p>
          <a:p>
            <a:pPr marL="285750" indent="-285750">
              <a:buFont typeface="Wingdings" panose="05000000000000000000" pitchFamily="2" charset="2"/>
              <a:buChar char="v"/>
            </a:pPr>
            <a:r>
              <a:rPr lang="en-US" dirty="0"/>
              <a:t>Anticipate common issues (e.g., forgetting passwords, not receiving verification codes) and have solutions ready.</a:t>
            </a:r>
          </a:p>
          <a:p>
            <a:pPr marL="285750" indent="-285750">
              <a:buFont typeface="Wingdings" panose="05000000000000000000" pitchFamily="2" charset="2"/>
              <a:buChar char="v"/>
            </a:pPr>
            <a:r>
              <a:rPr lang="en-US" dirty="0"/>
              <a:t>Show them how to contact WhatsApp support if needed.</a:t>
            </a:r>
          </a:p>
          <a:p>
            <a:endParaRPr lang="en-US" dirty="0"/>
          </a:p>
        </p:txBody>
      </p:sp>
      <p:pic>
        <p:nvPicPr>
          <p:cNvPr id="5" name="Picture 4">
            <a:extLst>
              <a:ext uri="{FF2B5EF4-FFF2-40B4-BE49-F238E27FC236}">
                <a16:creationId xmlns:a16="http://schemas.microsoft.com/office/drawing/2014/main" id="{2D76373B-21D0-85EA-8CAF-38742E23F282}"/>
              </a:ext>
            </a:extLst>
          </p:cNvPr>
          <p:cNvPicPr>
            <a:picLocks noChangeAspect="1"/>
          </p:cNvPicPr>
          <p:nvPr/>
        </p:nvPicPr>
        <p:blipFill>
          <a:blip r:embed="rId7"/>
          <a:stretch>
            <a:fillRect/>
          </a:stretch>
        </p:blipFill>
        <p:spPr>
          <a:xfrm>
            <a:off x="3938051" y="3945648"/>
            <a:ext cx="1712551" cy="959029"/>
          </a:xfrm>
          <a:prstGeom prst="rect">
            <a:avLst/>
          </a:prstGeom>
        </p:spPr>
      </p:pic>
    </p:spTree>
    <p:extLst>
      <p:ext uri="{BB962C8B-B14F-4D97-AF65-F5344CB8AC3E}">
        <p14:creationId xmlns:p14="http://schemas.microsoft.com/office/powerpoint/2010/main" val="66656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6"/>
            <a:ext cx="2992449" cy="2258718"/>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8790" y="286774"/>
            <a:ext cx="1663702" cy="1200329"/>
          </a:xfrm>
          <a:prstGeom prst="rect">
            <a:avLst/>
          </a:prstGeom>
          <a:noFill/>
        </p:spPr>
        <p:txBody>
          <a:bodyPr wrap="square" rtlCol="0">
            <a:spAutoFit/>
          </a:bodyPr>
          <a:lstStyle/>
          <a:p>
            <a:pPr algn="ctr"/>
            <a:r>
              <a:rPr lang="en-US" b="1" dirty="0">
                <a:solidFill>
                  <a:schemeClr val="accent1"/>
                </a:solidFill>
              </a:rPr>
              <a:t>Travel Tech For Those Who Need Support</a:t>
            </a:r>
          </a:p>
        </p:txBody>
      </p:sp>
      <p:sp>
        <p:nvSpPr>
          <p:cNvPr id="18" name="TextBox 17">
            <a:extLst>
              <a:ext uri="{FF2B5EF4-FFF2-40B4-BE49-F238E27FC236}">
                <a16:creationId xmlns:a16="http://schemas.microsoft.com/office/drawing/2014/main" id="{2D4B718C-138A-D170-9085-9B0B2D688627}"/>
              </a:ext>
            </a:extLst>
          </p:cNvPr>
          <p:cNvSpPr txBox="1"/>
          <p:nvPr/>
        </p:nvSpPr>
        <p:spPr>
          <a:xfrm>
            <a:off x="125223" y="2358488"/>
            <a:ext cx="5852139" cy="2308324"/>
          </a:xfrm>
          <a:prstGeom prst="rect">
            <a:avLst/>
          </a:prstGeom>
          <a:noFill/>
        </p:spPr>
        <p:txBody>
          <a:bodyPr wrap="square">
            <a:spAutoFit/>
          </a:bodyPr>
          <a:lstStyle/>
          <a:p>
            <a:r>
              <a:rPr lang="en-US" sz="1600" b="1" dirty="0">
                <a:solidFill>
                  <a:schemeClr val="tx2">
                    <a:lumMod val="75000"/>
                    <a:lumOff val="25000"/>
                  </a:schemeClr>
                </a:solidFill>
              </a:rPr>
              <a:t>Mobility Tech: </a:t>
            </a:r>
            <a:r>
              <a:rPr lang="en-US" sz="1600" dirty="0">
                <a:solidFill>
                  <a:schemeClr val="tx2">
                    <a:lumMod val="75000"/>
                    <a:lumOff val="25000"/>
                  </a:schemeClr>
                </a:solidFill>
              </a:rPr>
              <a:t>One of the most helpful technological solutions for travelers with physical disabilities is the use of mobility aids such as wheelchairs, scooters, and walking aids. These devices can significantly enhance the independence and mobility of individuals with disabilities, allowing them to navigate airports, train stations, and other travel destinations with ease. Many airports and travel hubs also offer accessibility services such as wheelchair assistance and accessible transportation options to accommodate travelers with disabilities.</a:t>
            </a:r>
            <a:endParaRPr lang="en-US" sz="1600" dirty="0">
              <a:solidFill>
                <a:schemeClr val="accent2"/>
              </a:solidFill>
            </a:endParaRPr>
          </a:p>
        </p:txBody>
      </p:sp>
      <p:sp>
        <p:nvSpPr>
          <p:cNvPr id="29" name="TextBox 28">
            <a:extLst>
              <a:ext uri="{FF2B5EF4-FFF2-40B4-BE49-F238E27FC236}">
                <a16:creationId xmlns:a16="http://schemas.microsoft.com/office/drawing/2014/main" id="{310BE058-F4B1-F2FC-3E41-C2CCFBB0DCBE}"/>
              </a:ext>
            </a:extLst>
          </p:cNvPr>
          <p:cNvSpPr txBox="1"/>
          <p:nvPr/>
        </p:nvSpPr>
        <p:spPr>
          <a:xfrm>
            <a:off x="243113" y="4949269"/>
            <a:ext cx="5616358" cy="1569660"/>
          </a:xfrm>
          <a:prstGeom prst="rect">
            <a:avLst/>
          </a:prstGeom>
          <a:noFill/>
        </p:spPr>
        <p:txBody>
          <a:bodyPr wrap="square">
            <a:spAutoFit/>
          </a:bodyPr>
          <a:lstStyle/>
          <a:p>
            <a:r>
              <a:rPr lang="en-US" sz="1600" b="1" dirty="0">
                <a:solidFill>
                  <a:schemeClr val="tx2">
                    <a:lumMod val="75000"/>
                    <a:lumOff val="25000"/>
                  </a:schemeClr>
                </a:solidFill>
              </a:rPr>
              <a:t>Sensory Tech: </a:t>
            </a:r>
            <a:r>
              <a:rPr lang="en-US" sz="1600" dirty="0">
                <a:solidFill>
                  <a:schemeClr val="tx2">
                    <a:lumMod val="75000"/>
                    <a:lumOff val="25000"/>
                  </a:schemeClr>
                </a:solidFill>
              </a:rPr>
              <a:t>For those with sight or hearing impairment, there are assistive devices such as hearing aids, communication devices, and vision aids. These devices can help individuals with sensory impairments communicate, navigate their surroundings, and access information while traveling. </a:t>
            </a:r>
            <a:endParaRPr lang="en-US" sz="1600" dirty="0">
              <a:solidFill>
                <a:schemeClr val="accent2"/>
              </a:solidFill>
            </a:endParaRPr>
          </a:p>
        </p:txBody>
      </p:sp>
      <p:sp>
        <p:nvSpPr>
          <p:cNvPr id="4" name="Oval 3">
            <a:extLst>
              <a:ext uri="{FF2B5EF4-FFF2-40B4-BE49-F238E27FC236}">
                <a16:creationId xmlns:a16="http://schemas.microsoft.com/office/drawing/2014/main" id="{3297682E-FBF6-9A82-5370-746D03317894}"/>
              </a:ext>
            </a:extLst>
          </p:cNvPr>
          <p:cNvSpPr/>
          <p:nvPr/>
        </p:nvSpPr>
        <p:spPr>
          <a:xfrm>
            <a:off x="2934586" y="0"/>
            <a:ext cx="2881423" cy="23083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6808E75-C398-C80A-E3BC-2089EC64DCA0}"/>
              </a:ext>
            </a:extLst>
          </p:cNvPr>
          <p:cNvSpPr txBox="1"/>
          <p:nvPr/>
        </p:nvSpPr>
        <p:spPr>
          <a:xfrm>
            <a:off x="3455582" y="330221"/>
            <a:ext cx="2062613" cy="1323439"/>
          </a:xfrm>
          <a:prstGeom prst="rect">
            <a:avLst/>
          </a:prstGeom>
          <a:noFill/>
        </p:spPr>
        <p:txBody>
          <a:bodyPr wrap="square" rtlCol="0">
            <a:spAutoFit/>
          </a:bodyPr>
          <a:lstStyle/>
          <a:p>
            <a:r>
              <a:rPr lang="en-US" sz="1600" i="1" dirty="0"/>
              <a:t>For more details on these and other resources, check out the Directory at the end of this </a:t>
            </a:r>
            <a:r>
              <a:rPr lang="en-US" sz="1600" i="1" dirty="0" err="1"/>
              <a:t>ebook</a:t>
            </a:r>
            <a:r>
              <a:rPr lang="en-US" sz="1600" i="1" dirty="0"/>
              <a:t>.</a:t>
            </a:r>
          </a:p>
        </p:txBody>
      </p:sp>
      <p:sp>
        <p:nvSpPr>
          <p:cNvPr id="17" name="Rectangle 16">
            <a:extLst>
              <a:ext uri="{FF2B5EF4-FFF2-40B4-BE49-F238E27FC236}">
                <a16:creationId xmlns:a16="http://schemas.microsoft.com/office/drawing/2014/main" id="{53A92C64-3DD0-745D-1AE5-2FC166105339}"/>
              </a:ext>
            </a:extLst>
          </p:cNvPr>
          <p:cNvSpPr/>
          <p:nvPr/>
        </p:nvSpPr>
        <p:spPr>
          <a:xfrm>
            <a:off x="9399181" y="3568123"/>
            <a:ext cx="2614433" cy="31399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7FE07AB3-ADBF-EA20-BABC-785B25706326}"/>
              </a:ext>
            </a:extLst>
          </p:cNvPr>
          <p:cNvSpPr txBox="1"/>
          <p:nvPr/>
        </p:nvSpPr>
        <p:spPr>
          <a:xfrm>
            <a:off x="9452344" y="4008230"/>
            <a:ext cx="2614433" cy="1815882"/>
          </a:xfrm>
          <a:prstGeom prst="rect">
            <a:avLst/>
          </a:prstGeom>
          <a:noFill/>
        </p:spPr>
        <p:txBody>
          <a:bodyPr wrap="square" rtlCol="0">
            <a:spAutoFit/>
          </a:bodyPr>
          <a:lstStyle/>
          <a:p>
            <a:r>
              <a:rPr lang="en-US" sz="1600" b="1" dirty="0"/>
              <a:t>The Ageless Traveler experts can guide you through technology, from equipment to consulting. </a:t>
            </a:r>
          </a:p>
          <a:p>
            <a:endParaRPr lang="en-US" sz="1600" b="1" dirty="0"/>
          </a:p>
          <a:p>
            <a:r>
              <a:rPr lang="en-US" sz="1600" b="1" dirty="0">
                <a:hlinkClick r:id="rId4"/>
              </a:rPr>
              <a:t>Please email us to access our experts.</a:t>
            </a:r>
            <a:endParaRPr lang="en-US" sz="1400" dirty="0"/>
          </a:p>
        </p:txBody>
      </p:sp>
      <p:sp>
        <p:nvSpPr>
          <p:cNvPr id="2" name="TextBox 1">
            <a:extLst>
              <a:ext uri="{FF2B5EF4-FFF2-40B4-BE49-F238E27FC236}">
                <a16:creationId xmlns:a16="http://schemas.microsoft.com/office/drawing/2014/main" id="{C19EBFCF-1629-2785-F06A-24E1E18038A2}"/>
              </a:ext>
            </a:extLst>
          </p:cNvPr>
          <p:cNvSpPr txBox="1"/>
          <p:nvPr/>
        </p:nvSpPr>
        <p:spPr>
          <a:xfrm>
            <a:off x="6375993" y="130166"/>
            <a:ext cx="2719079" cy="3539430"/>
          </a:xfrm>
          <a:prstGeom prst="rect">
            <a:avLst/>
          </a:prstGeom>
          <a:noFill/>
        </p:spPr>
        <p:txBody>
          <a:bodyPr wrap="square">
            <a:spAutoFit/>
          </a:bodyPr>
          <a:lstStyle/>
          <a:p>
            <a:r>
              <a:rPr lang="en-US" sz="1600" b="1" dirty="0">
                <a:solidFill>
                  <a:schemeClr val="tx2">
                    <a:lumMod val="75000"/>
                    <a:lumOff val="25000"/>
                  </a:schemeClr>
                </a:solidFill>
              </a:rPr>
              <a:t>Communication Tech: </a:t>
            </a:r>
            <a:r>
              <a:rPr lang="en-US" sz="1600" dirty="0">
                <a:solidFill>
                  <a:schemeClr val="tx2">
                    <a:lumMod val="75000"/>
                    <a:lumOff val="25000"/>
                  </a:schemeClr>
                </a:solidFill>
              </a:rPr>
              <a:t>Phone apps provide information on accessible travel destinations, transportation options, and accommodations, as well as real-time updates on accessibility features and services. Some apps offer virtual tours of hotels, attractions, and other travel destinations to help individuals plan their trips more effectively.</a:t>
            </a:r>
            <a:r>
              <a:rPr lang="en-US" sz="1600" b="1" dirty="0">
                <a:solidFill>
                  <a:schemeClr val="tx2">
                    <a:lumMod val="75000"/>
                    <a:lumOff val="25000"/>
                  </a:schemeClr>
                </a:solidFill>
              </a:rPr>
              <a:t> </a:t>
            </a:r>
            <a:endParaRPr lang="en-US" sz="1600" dirty="0">
              <a:solidFill>
                <a:schemeClr val="accent2"/>
              </a:solidFill>
            </a:endParaRPr>
          </a:p>
        </p:txBody>
      </p:sp>
      <p:sp>
        <p:nvSpPr>
          <p:cNvPr id="7" name="TextBox 6">
            <a:extLst>
              <a:ext uri="{FF2B5EF4-FFF2-40B4-BE49-F238E27FC236}">
                <a16:creationId xmlns:a16="http://schemas.microsoft.com/office/drawing/2014/main" id="{15C84754-F47F-8414-198A-9D5142F5A104}"/>
              </a:ext>
            </a:extLst>
          </p:cNvPr>
          <p:cNvSpPr txBox="1"/>
          <p:nvPr/>
        </p:nvSpPr>
        <p:spPr>
          <a:xfrm>
            <a:off x="6387677" y="3759413"/>
            <a:ext cx="2719079" cy="2800767"/>
          </a:xfrm>
          <a:prstGeom prst="rect">
            <a:avLst/>
          </a:prstGeom>
          <a:noFill/>
        </p:spPr>
        <p:txBody>
          <a:bodyPr wrap="square">
            <a:spAutoFit/>
          </a:bodyPr>
          <a:lstStyle/>
          <a:p>
            <a:r>
              <a:rPr lang="en-US" sz="1600" b="1" dirty="0">
                <a:solidFill>
                  <a:schemeClr val="tx2">
                    <a:lumMod val="75000"/>
                    <a:lumOff val="25000"/>
                  </a:schemeClr>
                </a:solidFill>
              </a:rPr>
              <a:t>Monitoring Tech: </a:t>
            </a:r>
            <a:r>
              <a:rPr lang="en-US" sz="1600" dirty="0">
                <a:solidFill>
                  <a:schemeClr val="tx2">
                    <a:lumMod val="75000"/>
                    <a:lumOff val="25000"/>
                  </a:schemeClr>
                </a:solidFill>
              </a:rPr>
              <a:t>Remote monitoring devices and GPS trackers can provide peace of mind and enhance safety while traveling. These devices can help Caregivers keep track of their loved ones' whereabouts, monitor their health and well-being, and communicate with them in case of emergencies.</a:t>
            </a:r>
            <a:endParaRPr lang="en-US" sz="1600" dirty="0">
              <a:solidFill>
                <a:schemeClr val="accent2"/>
              </a:solidFill>
            </a:endParaRPr>
          </a:p>
        </p:txBody>
      </p:sp>
      <p:sp>
        <p:nvSpPr>
          <p:cNvPr id="5" name="Rectangle 1">
            <a:extLst>
              <a:ext uri="{FF2B5EF4-FFF2-40B4-BE49-F238E27FC236}">
                <a16:creationId xmlns:a16="http://schemas.microsoft.com/office/drawing/2014/main" id="{659C1134-CCC8-73B4-7993-70F80DBE0B5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descr="A group of people sitting on a couch&#10;&#10;Description automatically generated">
            <a:extLst>
              <a:ext uri="{FF2B5EF4-FFF2-40B4-BE49-F238E27FC236}">
                <a16:creationId xmlns:a16="http://schemas.microsoft.com/office/drawing/2014/main" id="{23EC2281-DE8F-95D0-8AFB-48A2BFB82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181" y="624025"/>
            <a:ext cx="2614433" cy="2363721"/>
          </a:xfrm>
          <a:prstGeom prst="rect">
            <a:avLst/>
          </a:prstGeom>
        </p:spPr>
      </p:pic>
    </p:spTree>
    <p:extLst>
      <p:ext uri="{BB962C8B-B14F-4D97-AF65-F5344CB8AC3E}">
        <p14:creationId xmlns:p14="http://schemas.microsoft.com/office/powerpoint/2010/main" val="3576860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1077218"/>
          </a:xfrm>
          <a:prstGeom prst="rect">
            <a:avLst/>
          </a:prstGeom>
          <a:noFill/>
        </p:spPr>
        <p:txBody>
          <a:bodyPr wrap="square" rtlCol="0">
            <a:spAutoFit/>
          </a:bodyPr>
          <a:lstStyle/>
          <a:p>
            <a:r>
              <a:rPr lang="en-US" sz="3200" b="1" dirty="0">
                <a:solidFill>
                  <a:schemeClr val="tx2">
                    <a:lumMod val="75000"/>
                    <a:lumOff val="25000"/>
                  </a:schemeClr>
                </a:solidFill>
              </a:rPr>
              <a:t>Virtual Travel For Care Recipients</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70121" y="1162278"/>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EBC50476-BEBC-388B-0F3D-84D015A37FE8}"/>
              </a:ext>
            </a:extLst>
          </p:cNvPr>
          <p:cNvSpPr txBox="1"/>
          <p:nvPr/>
        </p:nvSpPr>
        <p:spPr>
          <a:xfrm>
            <a:off x="170121" y="1350335"/>
            <a:ext cx="5528930" cy="2800767"/>
          </a:xfrm>
          <a:prstGeom prst="rect">
            <a:avLst/>
          </a:prstGeom>
          <a:noFill/>
        </p:spPr>
        <p:txBody>
          <a:bodyPr wrap="square" rtlCol="0">
            <a:spAutoFit/>
          </a:bodyPr>
          <a:lstStyle/>
          <a:p>
            <a:r>
              <a:rPr lang="en-US" sz="1600" i="1" dirty="0"/>
              <a:t>Virtual travel for Care Recipients has the potential to revolutionize the way we think about Travel and Caregiving. </a:t>
            </a:r>
          </a:p>
          <a:p>
            <a:endParaRPr lang="en-US" sz="1600" i="1" dirty="0"/>
          </a:p>
          <a:p>
            <a:r>
              <a:rPr lang="en-US" sz="1600" i="1" dirty="0"/>
              <a:t>By embracing this innovative approach, Caregivers can provide their loved ones with enriching and fulfilling experiences that promote mental and emotional well-being. </a:t>
            </a:r>
          </a:p>
          <a:p>
            <a:endParaRPr lang="en-US" sz="1600" i="1" dirty="0"/>
          </a:p>
          <a:p>
            <a:r>
              <a:rPr lang="en-US" sz="1600" i="1" dirty="0"/>
              <a:t>As the world continues to evolve and adapt to modern technologies, virtual travel will become an increasingly valuable tool for Caregivers seeking to enhance the quality of life of their Care Recipients. </a:t>
            </a:r>
          </a:p>
        </p:txBody>
      </p:sp>
      <p:sp>
        <p:nvSpPr>
          <p:cNvPr id="6" name="Rectangle 5">
            <a:extLst>
              <a:ext uri="{FF2B5EF4-FFF2-40B4-BE49-F238E27FC236}">
                <a16:creationId xmlns:a16="http://schemas.microsoft.com/office/drawing/2014/main" id="{2D4276EE-3439-2343-7F23-185E01B82EB4}"/>
              </a:ext>
            </a:extLst>
          </p:cNvPr>
          <p:cNvSpPr/>
          <p:nvPr/>
        </p:nvSpPr>
        <p:spPr>
          <a:xfrm>
            <a:off x="318977" y="4242391"/>
            <a:ext cx="5380074" cy="25305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F8313E-2F14-2445-E196-FB3B7DFA07DC}"/>
              </a:ext>
            </a:extLst>
          </p:cNvPr>
          <p:cNvSpPr txBox="1"/>
          <p:nvPr/>
        </p:nvSpPr>
        <p:spPr>
          <a:xfrm>
            <a:off x="318977" y="4242391"/>
            <a:ext cx="5380074" cy="2831544"/>
          </a:xfrm>
          <a:prstGeom prst="rect">
            <a:avLst/>
          </a:prstGeom>
          <a:noFill/>
        </p:spPr>
        <p:txBody>
          <a:bodyPr wrap="square" rtlCol="0">
            <a:spAutoFit/>
          </a:bodyPr>
          <a:lstStyle/>
          <a:p>
            <a:r>
              <a:rPr lang="en-US" sz="16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Travel agents, tour operators, and hotels can play a crucial role in supporting virtual travel for Care Recipients and Caregivers by offering specialized packages and services that cater to this unique market. By partnering with The Ageless Traveler and World Tourism Network's Ageless Tourism Program, travel providers can create immersive and engaging actual and virtual travel experiences that are specifically designed for individuals with health concerns or limitations.</a:t>
            </a:r>
            <a:endParaRPr lang="en-US" sz="1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39FE789C-3C7B-3DDE-2739-2CDA623B753D}"/>
              </a:ext>
            </a:extLst>
          </p:cNvPr>
          <p:cNvSpPr txBox="1"/>
          <p:nvPr/>
        </p:nvSpPr>
        <p:spPr>
          <a:xfrm>
            <a:off x="6198781" y="2046918"/>
            <a:ext cx="5546651" cy="4743863"/>
          </a:xfrm>
          <a:prstGeom prst="rect">
            <a:avLst/>
          </a:prstGeom>
          <a:noFill/>
        </p:spPr>
        <p:txBody>
          <a:bodyPr wrap="square" rtlCol="0">
            <a:spAutoFit/>
          </a:bodyPr>
          <a:lstStyle/>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Explore global cultures with twice-weekly live-streamed guided walks. Our Award-Winning Travel Club for armchair explorers allows individuals and groups to enjoy live, guided tours in 100+ cities from the comfort of their homes or communities.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Virtual tours are interactive and dynamic, led by our eighty-seven passionate local storytellers.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Each tour is unscripted, unedited, and immersive, ensuring "Wow" moments, where you can ask live questions and enjoy shared local recipes, maps, music, books, and movies together with other like-minded travelers.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Ready to find out more? Visit </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hlinkClick r:id="rId2"/>
              </a:rPr>
              <a:t>Ageless Traveler </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 for discounts on </a:t>
            </a:r>
            <a:r>
              <a:rPr lang="en-US" sz="1600" kern="0" dirty="0" err="1">
                <a:effectLst/>
                <a:latin typeface="Arial" panose="020B0604020202020204" pitchFamily="34" charset="0"/>
                <a:ea typeface="Times New Roman" panose="02020603050405020304" pitchFamily="18" charset="0"/>
                <a:cs typeface="Times New Roman" panose="02020603050405020304" pitchFamily="18" charset="0"/>
              </a:rPr>
              <a:t>Wowzitude</a:t>
            </a:r>
            <a:r>
              <a:rPr lang="en-US" sz="1600" kern="0" dirty="0">
                <a:effectLst/>
                <a:latin typeface="Arial" panose="020B0604020202020204" pitchFamily="34" charset="0"/>
                <a:ea typeface="Times New Roman" panose="02020603050405020304" pitchFamily="18" charset="0"/>
                <a:cs typeface="Times New Roman" panose="02020603050405020304" pitchFamily="18" charset="0"/>
              </a:rPr>
              <a:t> and livestream travel for Your Loved Ones.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10" name="Picture 9" descr="A logo with a pin on it&#10;&#10;Description automatically generated">
            <a:extLst>
              <a:ext uri="{FF2B5EF4-FFF2-40B4-BE49-F238E27FC236}">
                <a16:creationId xmlns:a16="http://schemas.microsoft.com/office/drawing/2014/main" id="{318F48DC-B5F2-370E-B51B-9DEA579C9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310" y="450886"/>
            <a:ext cx="3905250" cy="1171575"/>
          </a:xfrm>
          <a:prstGeom prst="rect">
            <a:avLst/>
          </a:prstGeom>
        </p:spPr>
      </p:pic>
    </p:spTree>
    <p:extLst>
      <p:ext uri="{BB962C8B-B14F-4D97-AF65-F5344CB8AC3E}">
        <p14:creationId xmlns:p14="http://schemas.microsoft.com/office/powerpoint/2010/main" val="179305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6"/>
            <a:ext cx="2992449" cy="1751797"/>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8790" y="286774"/>
            <a:ext cx="1663702" cy="1200329"/>
          </a:xfrm>
          <a:prstGeom prst="rect">
            <a:avLst/>
          </a:prstGeom>
          <a:noFill/>
        </p:spPr>
        <p:txBody>
          <a:bodyPr wrap="square" rtlCol="0">
            <a:spAutoFit/>
          </a:bodyPr>
          <a:lstStyle/>
          <a:p>
            <a:pPr algn="ctr"/>
            <a:r>
              <a:rPr lang="en-US" b="1" dirty="0">
                <a:solidFill>
                  <a:schemeClr val="accent1"/>
                </a:solidFill>
              </a:rPr>
              <a:t>Care Reminders for Top Travel Experiences </a:t>
            </a:r>
          </a:p>
        </p:txBody>
      </p:sp>
      <p:sp>
        <p:nvSpPr>
          <p:cNvPr id="4" name="Oval 3">
            <a:extLst>
              <a:ext uri="{FF2B5EF4-FFF2-40B4-BE49-F238E27FC236}">
                <a16:creationId xmlns:a16="http://schemas.microsoft.com/office/drawing/2014/main" id="{3297682E-FBF6-9A82-5370-746D03317894}"/>
              </a:ext>
            </a:extLst>
          </p:cNvPr>
          <p:cNvSpPr/>
          <p:nvPr/>
        </p:nvSpPr>
        <p:spPr>
          <a:xfrm>
            <a:off x="2945218" y="123405"/>
            <a:ext cx="1759099" cy="17517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6808E75-C398-C80A-E3BC-2089EC64DCA0}"/>
              </a:ext>
            </a:extLst>
          </p:cNvPr>
          <p:cNvSpPr txBox="1"/>
          <p:nvPr/>
        </p:nvSpPr>
        <p:spPr>
          <a:xfrm>
            <a:off x="3155598" y="306805"/>
            <a:ext cx="1514531" cy="1384995"/>
          </a:xfrm>
          <a:prstGeom prst="rect">
            <a:avLst/>
          </a:prstGeom>
          <a:noFill/>
        </p:spPr>
        <p:txBody>
          <a:bodyPr wrap="square" rtlCol="0">
            <a:spAutoFit/>
          </a:bodyPr>
          <a:lstStyle/>
          <a:p>
            <a:r>
              <a:rPr lang="en-US" sz="1200" i="1" dirty="0"/>
              <a:t>Listen to the Ageless Traveler </a:t>
            </a:r>
            <a:r>
              <a:rPr lang="en-US" sz="1200" i="1" dirty="0" err="1"/>
              <a:t>CareGiver</a:t>
            </a:r>
            <a:r>
              <a:rPr lang="en-US" sz="1200" i="1" dirty="0"/>
              <a:t> Series of interviews:</a:t>
            </a:r>
          </a:p>
          <a:p>
            <a:r>
              <a:rPr lang="en-US" sz="1200" i="1" dirty="0">
                <a:hlinkClick r:id="rId4"/>
              </a:rPr>
              <a:t>Joy Loverde</a:t>
            </a:r>
            <a:endParaRPr lang="en-US" sz="1200" i="1" dirty="0"/>
          </a:p>
          <a:p>
            <a:r>
              <a:rPr lang="en-US" sz="1200" i="1" dirty="0">
                <a:hlinkClick r:id="rId5"/>
              </a:rPr>
              <a:t>Carol Sargent</a:t>
            </a:r>
            <a:r>
              <a:rPr lang="en-US" sz="1200" i="1" dirty="0"/>
              <a:t> and</a:t>
            </a:r>
          </a:p>
          <a:p>
            <a:r>
              <a:rPr lang="en-US" sz="1200" i="1" dirty="0">
                <a:hlinkClick r:id="rId6"/>
              </a:rPr>
              <a:t>Star Bradbury</a:t>
            </a:r>
            <a:endParaRPr lang="en-US" sz="1200" i="1" dirty="0"/>
          </a:p>
        </p:txBody>
      </p:sp>
      <p:sp>
        <p:nvSpPr>
          <p:cNvPr id="2" name="TextBox 1">
            <a:extLst>
              <a:ext uri="{FF2B5EF4-FFF2-40B4-BE49-F238E27FC236}">
                <a16:creationId xmlns:a16="http://schemas.microsoft.com/office/drawing/2014/main" id="{FAA67D19-5741-7F28-6B4A-19E6FF172B80}"/>
              </a:ext>
            </a:extLst>
          </p:cNvPr>
          <p:cNvSpPr txBox="1"/>
          <p:nvPr/>
        </p:nvSpPr>
        <p:spPr>
          <a:xfrm>
            <a:off x="81292" y="1960264"/>
            <a:ext cx="5727852" cy="4801314"/>
          </a:xfrm>
          <a:prstGeom prst="rect">
            <a:avLst/>
          </a:prstGeom>
          <a:noFill/>
        </p:spPr>
        <p:txBody>
          <a:bodyPr wrap="square" rtlCol="0">
            <a:spAutoFit/>
          </a:bodyPr>
          <a:lstStyle/>
          <a:p>
            <a:r>
              <a:rPr lang="en-US" sz="1200" b="1" dirty="0"/>
              <a:t>Here are the essentials for THOUGHTFUL travel with loved ones and even for yourself. We all know them. But we all forget in the rush of travel preparation.</a:t>
            </a:r>
          </a:p>
          <a:p>
            <a:endParaRPr lang="en-US" dirty="0"/>
          </a:p>
          <a:p>
            <a:pPr marL="171450" indent="-171450">
              <a:buFont typeface="Wingdings" panose="05000000000000000000" pitchFamily="2" charset="2"/>
              <a:buChar char="v"/>
            </a:pPr>
            <a:r>
              <a:rPr lang="en-US" sz="1200" dirty="0"/>
              <a:t>Look for hotels or resorts that are senior-friendly and offer amenities such as wheelchair accessibility, grab bars in bathrooms, and easy access to medical services if needed. It may also be helpful to request a room on the ground floor or near an elevator to minimize the need for stairs.</a:t>
            </a:r>
          </a:p>
          <a:p>
            <a:endParaRPr lang="en-US" sz="1200" dirty="0"/>
          </a:p>
          <a:p>
            <a:pPr marL="171450" indent="-171450">
              <a:buFont typeface="Wingdings" panose="05000000000000000000" pitchFamily="2" charset="2"/>
              <a:buChar char="v"/>
            </a:pPr>
            <a:r>
              <a:rPr lang="en-US" sz="1200" dirty="0"/>
              <a:t>Pack a travel kit with essential items such as medications, medical supplies, comfortable clothing, and any mobility aids that your senior family member may need.</a:t>
            </a:r>
          </a:p>
          <a:p>
            <a:pPr marL="171450" indent="-171450">
              <a:buFont typeface="Wingdings" panose="05000000000000000000" pitchFamily="2" charset="2"/>
              <a:buChar char="v"/>
            </a:pPr>
            <a:endParaRPr lang="en-US" sz="1200" dirty="0"/>
          </a:p>
          <a:p>
            <a:pPr marL="171450" indent="-171450">
              <a:buFont typeface="Wingdings" panose="05000000000000000000" pitchFamily="2" charset="2"/>
              <a:buChar char="v"/>
            </a:pPr>
            <a:r>
              <a:rPr lang="en-US" sz="1200" dirty="0"/>
              <a:t>Be patient and understand your senior family members' needs and limitations. Take frequent breaks, allow for rest periods, and adjust your itinerary as needed to accommodate their comfort and well-being. </a:t>
            </a:r>
          </a:p>
          <a:p>
            <a:pPr marL="171450" indent="-171450">
              <a:buFont typeface="Wingdings" panose="05000000000000000000" pitchFamily="2" charset="2"/>
              <a:buChar char="v"/>
            </a:pPr>
            <a:endParaRPr lang="en-US" sz="1200" dirty="0"/>
          </a:p>
          <a:p>
            <a:pPr marL="171450" indent="-171450">
              <a:buFont typeface="Wingdings" panose="05000000000000000000" pitchFamily="2" charset="2"/>
              <a:buChar char="v"/>
            </a:pPr>
            <a:r>
              <a:rPr lang="en-US" sz="1200" dirty="0"/>
              <a:t>Make a checklist of medication schedules, dietary restrictions, and any other concerns that may arise during the trip. Pack essential medical supplies, including medications, medical equipment, and any necessary documentation (such as medical records or prescriptions). Make sure these items are easily accessible during your journey and have a plan in place for refilling prescriptions or seeking medical assistance if needed.</a:t>
            </a:r>
          </a:p>
          <a:p>
            <a:pPr marL="171450" indent="-171450">
              <a:buFont typeface="Wingdings" panose="05000000000000000000" pitchFamily="2" charset="2"/>
              <a:buChar char="v"/>
            </a:pPr>
            <a:endParaRPr lang="en-US" sz="1200" dirty="0"/>
          </a:p>
          <a:p>
            <a:pPr marL="171450" indent="-171450">
              <a:buFont typeface="Wingdings" panose="05000000000000000000" pitchFamily="2" charset="2"/>
              <a:buChar char="v"/>
            </a:pPr>
            <a:r>
              <a:rPr lang="en-US" sz="1200" dirty="0"/>
              <a:t>Determine where to get medication refills and other supplies in case they are lost, stolen, or you run out.</a:t>
            </a:r>
          </a:p>
        </p:txBody>
      </p:sp>
      <p:pic>
        <p:nvPicPr>
          <p:cNvPr id="5" name="Picture 4" descr="A white board with blue border&#10;&#10;Description automatically generated">
            <a:extLst>
              <a:ext uri="{FF2B5EF4-FFF2-40B4-BE49-F238E27FC236}">
                <a16:creationId xmlns:a16="http://schemas.microsoft.com/office/drawing/2014/main" id="{7D05EA09-11CC-F7D1-8970-7E159A63CC0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287609" y="-180754"/>
            <a:ext cx="6096000" cy="718761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119A00E8-9725-D7CA-A4FF-70953FE96CD4}"/>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86623" y="217780"/>
            <a:ext cx="3065721" cy="1695665"/>
          </a:xfrm>
          <a:prstGeom prst="rect">
            <a:avLst/>
          </a:prstGeom>
        </p:spPr>
      </p:pic>
      <p:sp>
        <p:nvSpPr>
          <p:cNvPr id="8" name="TextBox 7">
            <a:extLst>
              <a:ext uri="{FF2B5EF4-FFF2-40B4-BE49-F238E27FC236}">
                <a16:creationId xmlns:a16="http://schemas.microsoft.com/office/drawing/2014/main" id="{6FA2814A-017D-43F2-5620-70137E59A4DC}"/>
              </a:ext>
            </a:extLst>
          </p:cNvPr>
          <p:cNvSpPr txBox="1"/>
          <p:nvPr/>
        </p:nvSpPr>
        <p:spPr>
          <a:xfrm>
            <a:off x="6982047" y="217780"/>
            <a:ext cx="1874872" cy="1323439"/>
          </a:xfrm>
          <a:prstGeom prst="rect">
            <a:avLst/>
          </a:prstGeom>
          <a:noFill/>
        </p:spPr>
        <p:txBody>
          <a:bodyPr wrap="square">
            <a:spAutoFit/>
          </a:bodyPr>
          <a:lstStyle/>
          <a:p>
            <a:pPr algn="ctr"/>
            <a:r>
              <a:rPr lang="en-US" sz="1600" b="1" dirty="0" err="1">
                <a:solidFill>
                  <a:schemeClr val="tx2">
                    <a:lumMod val="75000"/>
                    <a:lumOff val="25000"/>
                  </a:schemeClr>
                </a:solidFill>
              </a:rPr>
              <a:t>Shhhh</a:t>
            </a:r>
            <a:r>
              <a:rPr lang="en-US" sz="1600" b="1" dirty="0">
                <a:solidFill>
                  <a:schemeClr val="tx2">
                    <a:lumMod val="75000"/>
                    <a:lumOff val="25000"/>
                  </a:schemeClr>
                </a:solidFill>
              </a:rPr>
              <a:t>: </a:t>
            </a:r>
          </a:p>
          <a:p>
            <a:pPr algn="ctr"/>
            <a:r>
              <a:rPr lang="en-US" sz="1600" b="1" dirty="0">
                <a:solidFill>
                  <a:schemeClr val="tx2">
                    <a:lumMod val="75000"/>
                    <a:lumOff val="25000"/>
                  </a:schemeClr>
                </a:solidFill>
              </a:rPr>
              <a:t>Travel Tips No One Talks About, That Caregivers Need To Know</a:t>
            </a:r>
          </a:p>
        </p:txBody>
      </p:sp>
      <p:sp>
        <p:nvSpPr>
          <p:cNvPr id="10" name="TextBox 9">
            <a:extLst>
              <a:ext uri="{FF2B5EF4-FFF2-40B4-BE49-F238E27FC236}">
                <a16:creationId xmlns:a16="http://schemas.microsoft.com/office/drawing/2014/main" id="{7FFF2A69-9CA1-E426-7A3D-948392A69CB6}"/>
              </a:ext>
            </a:extLst>
          </p:cNvPr>
          <p:cNvSpPr txBox="1"/>
          <p:nvPr/>
        </p:nvSpPr>
        <p:spPr>
          <a:xfrm>
            <a:off x="6819019" y="1913445"/>
            <a:ext cx="5082355" cy="4832092"/>
          </a:xfrm>
          <a:prstGeom prst="rect">
            <a:avLst/>
          </a:prstGeom>
          <a:noFill/>
        </p:spPr>
        <p:txBody>
          <a:bodyPr wrap="square" rtlCol="0">
            <a:spAutoFit/>
          </a:bodyPr>
          <a:lstStyle/>
          <a:p>
            <a:r>
              <a:rPr lang="en-US" sz="1400" b="1" dirty="0"/>
              <a:t>Continency Culture:</a:t>
            </a:r>
            <a:r>
              <a:rPr lang="en-US" sz="1400" dirty="0"/>
              <a:t> Don't let incontinence stop or limit your travels. There are incontinence products specifically designed for long-distance travel and </a:t>
            </a:r>
            <a:r>
              <a:rPr lang="en-US" sz="1400" dirty="0">
                <a:hlinkClick r:id="rId10"/>
              </a:rPr>
              <a:t>Bathroom Apps</a:t>
            </a:r>
            <a:r>
              <a:rPr lang="en-US" sz="1400" dirty="0"/>
              <a:t> that save your sanity</a:t>
            </a:r>
          </a:p>
          <a:p>
            <a:endParaRPr lang="en-US" sz="1400" b="1" dirty="0"/>
          </a:p>
          <a:p>
            <a:r>
              <a:rPr lang="en-US" sz="1400" b="1" dirty="0"/>
              <a:t>Money:</a:t>
            </a:r>
            <a:r>
              <a:rPr lang="en-US" sz="1400" dirty="0"/>
              <a:t> You can reduce travel costs and still go in style. Download The Ageless free eBook </a:t>
            </a:r>
            <a:r>
              <a:rPr lang="en-US" sz="1400" dirty="0" err="1">
                <a:hlinkClick r:id="rId11"/>
              </a:rPr>
              <a:t>LuxuryTravelForLess</a:t>
            </a:r>
            <a:r>
              <a:rPr lang="en-US" sz="1400" dirty="0"/>
              <a:t> </a:t>
            </a:r>
          </a:p>
          <a:p>
            <a:endParaRPr lang="en-US" sz="1400" b="1" dirty="0"/>
          </a:p>
          <a:p>
            <a:r>
              <a:rPr lang="en-US" sz="1400" b="1" dirty="0"/>
              <a:t>Prevent Air Stress</a:t>
            </a:r>
            <a:r>
              <a:rPr lang="en-US" sz="1400" dirty="0"/>
              <a:t>: If you are traveling with a loved one, fly direct OR take our tip and fly with an airline that offers free stopovers for a day or two. </a:t>
            </a:r>
          </a:p>
          <a:p>
            <a:endParaRPr lang="en-US" sz="1400" b="1" dirty="0"/>
          </a:p>
          <a:p>
            <a:r>
              <a:rPr lang="en-US" sz="1400" b="1" dirty="0"/>
              <a:t>Clothing can help you manage pain</a:t>
            </a:r>
            <a:r>
              <a:rPr lang="en-US" sz="1400" dirty="0"/>
              <a:t>. Reduce pain with wearables. Check out </a:t>
            </a:r>
            <a:r>
              <a:rPr lang="en-US" sz="1400" dirty="0">
                <a:hlinkClick r:id="rId12"/>
              </a:rPr>
              <a:t>Intelligent Threads</a:t>
            </a:r>
            <a:r>
              <a:rPr lang="en-US" sz="1400" dirty="0"/>
              <a:t>.</a:t>
            </a:r>
          </a:p>
          <a:p>
            <a:endParaRPr lang="en-US" sz="1400" b="1" dirty="0"/>
          </a:p>
          <a:p>
            <a:r>
              <a:rPr lang="en-US" sz="1400" b="1" dirty="0"/>
              <a:t>Pack a Back Strap</a:t>
            </a:r>
            <a:r>
              <a:rPr lang="en-US" sz="1400" dirty="0"/>
              <a:t>: If you are pushing a wheelchair, totting more luggage, or doing more manual work this can prevent back strain.</a:t>
            </a:r>
          </a:p>
          <a:p>
            <a:endParaRPr lang="en-US" sz="1400" b="1" dirty="0"/>
          </a:p>
          <a:p>
            <a:r>
              <a:rPr lang="en-US" sz="1400" b="1" dirty="0"/>
              <a:t>Prevent Wandering</a:t>
            </a:r>
            <a:r>
              <a:rPr lang="en-US" sz="1400" dirty="0"/>
              <a:t>: Make sure your companion has an identification bracelet or carries an I.D. card with their name, your contact information, and any relevant medical details. </a:t>
            </a:r>
          </a:p>
        </p:txBody>
      </p:sp>
      <p:sp>
        <p:nvSpPr>
          <p:cNvPr id="11" name="TextBox 10">
            <a:extLst>
              <a:ext uri="{FF2B5EF4-FFF2-40B4-BE49-F238E27FC236}">
                <a16:creationId xmlns:a16="http://schemas.microsoft.com/office/drawing/2014/main" id="{BAEF8FDE-15DE-F693-83FB-7B2923CA3A46}"/>
              </a:ext>
            </a:extLst>
          </p:cNvPr>
          <p:cNvSpPr txBox="1"/>
          <p:nvPr/>
        </p:nvSpPr>
        <p:spPr>
          <a:xfrm>
            <a:off x="9090837" y="247136"/>
            <a:ext cx="2456115" cy="1569660"/>
          </a:xfrm>
          <a:prstGeom prst="rect">
            <a:avLst/>
          </a:prstGeom>
          <a:noFill/>
        </p:spPr>
        <p:txBody>
          <a:bodyPr wrap="square" rtlCol="0">
            <a:spAutoFit/>
          </a:bodyPr>
          <a:lstStyle/>
          <a:p>
            <a:r>
              <a:rPr lang="en-US" sz="1200" b="1" dirty="0">
                <a:solidFill>
                  <a:schemeClr val="accent2">
                    <a:lumMod val="75000"/>
                  </a:schemeClr>
                </a:solidFill>
              </a:rPr>
              <a:t>I once asked Warren Buffet at a press conference, "What makes you such a great investor?" His simple answer, "I Pay Attention!" Paying attention to the details of travel is the ONLY thing you need to travel well and make the experience happy for all."</a:t>
            </a:r>
          </a:p>
        </p:txBody>
      </p:sp>
    </p:spTree>
    <p:extLst>
      <p:ext uri="{BB962C8B-B14F-4D97-AF65-F5344CB8AC3E}">
        <p14:creationId xmlns:p14="http://schemas.microsoft.com/office/powerpoint/2010/main" val="2685393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1AABF79-E336-B754-AED2-F5E37A64BE0B}"/>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descr="A person with a suitcase and a suitcase&#10;&#10;Description automatically generated with medium confidence">
            <a:extLst>
              <a:ext uri="{FF2B5EF4-FFF2-40B4-BE49-F238E27FC236}">
                <a16:creationId xmlns:a16="http://schemas.microsoft.com/office/drawing/2014/main" id="{3F4F695F-E3BE-D2B6-0050-78305B67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 y="0"/>
            <a:ext cx="5831581" cy="6858000"/>
          </a:xfrm>
          <a:prstGeom prst="rect">
            <a:avLst/>
          </a:prstGeom>
        </p:spPr>
      </p:pic>
      <p:sp>
        <p:nvSpPr>
          <p:cNvPr id="10" name="TextBox 9">
            <a:extLst>
              <a:ext uri="{FF2B5EF4-FFF2-40B4-BE49-F238E27FC236}">
                <a16:creationId xmlns:a16="http://schemas.microsoft.com/office/drawing/2014/main" id="{9530236A-FFF1-10E0-EBD8-FD22008671FF}"/>
              </a:ext>
            </a:extLst>
          </p:cNvPr>
          <p:cNvSpPr txBox="1"/>
          <p:nvPr/>
        </p:nvSpPr>
        <p:spPr>
          <a:xfrm>
            <a:off x="6285993" y="297712"/>
            <a:ext cx="5831579" cy="1107996"/>
          </a:xfrm>
          <a:prstGeom prst="rect">
            <a:avLst/>
          </a:prstGeom>
          <a:noFill/>
        </p:spPr>
        <p:txBody>
          <a:bodyPr wrap="square" rtlCol="0">
            <a:spAutoFit/>
          </a:bodyPr>
          <a:lstStyle/>
          <a:p>
            <a:pPr algn="ctr"/>
            <a:r>
              <a:rPr lang="en-US" sz="2400" b="1" kern="100" dirty="0">
                <a:solidFill>
                  <a:schemeClr val="tx2">
                    <a:lumMod val="50000"/>
                    <a:lumOff val="50000"/>
                  </a:schemeClr>
                </a:solidFill>
                <a:effectLst/>
                <a:latin typeface="Aptos" panose="020B0004020202020204" pitchFamily="34" charset="0"/>
                <a:ea typeface="Aptos" panose="020B0004020202020204" pitchFamily="34" charset="0"/>
                <a:cs typeface="Times New Roman" panose="02020603050405020304" pitchFamily="18" charset="0"/>
              </a:rPr>
              <a:t>Join the Ageless Traveler Facebook Salon</a:t>
            </a:r>
          </a:p>
          <a:p>
            <a:pPr algn="ctr"/>
            <a:r>
              <a:rPr lang="en-US" sz="2400" b="1" kern="100" dirty="0">
                <a:solidFill>
                  <a:schemeClr val="tx2">
                    <a:lumMod val="50000"/>
                    <a:lumOff val="50000"/>
                  </a:schemeClr>
                </a:solidFill>
                <a:effectLst/>
                <a:latin typeface="Aptos" panose="020B0004020202020204" pitchFamily="34" charset="0"/>
                <a:ea typeface="Aptos" panose="020B0004020202020204" pitchFamily="34" charset="0"/>
                <a:cs typeface="Times New Roman" panose="02020603050405020304" pitchFamily="18" charset="0"/>
              </a:rPr>
              <a:t>Get Our Free Materials by Email</a:t>
            </a:r>
          </a:p>
          <a:p>
            <a:endParaRPr lang="en-US" dirty="0"/>
          </a:p>
        </p:txBody>
      </p:sp>
      <p:sp>
        <p:nvSpPr>
          <p:cNvPr id="11" name="TextBox 10">
            <a:extLst>
              <a:ext uri="{FF2B5EF4-FFF2-40B4-BE49-F238E27FC236}">
                <a16:creationId xmlns:a16="http://schemas.microsoft.com/office/drawing/2014/main" id="{B2306A76-ECA7-2627-E501-F319AC28CC27}"/>
              </a:ext>
            </a:extLst>
          </p:cNvPr>
          <p:cNvSpPr txBox="1"/>
          <p:nvPr/>
        </p:nvSpPr>
        <p:spPr>
          <a:xfrm>
            <a:off x="6281372" y="1182425"/>
            <a:ext cx="5831579" cy="3139321"/>
          </a:xfrm>
          <a:prstGeom prst="rect">
            <a:avLst/>
          </a:prstGeom>
          <a:noFill/>
        </p:spPr>
        <p:txBody>
          <a:bodyPr wrap="square" rtlCol="0">
            <a:spAutoFit/>
          </a:bodyPr>
          <a:lstStyle/>
          <a:p>
            <a:r>
              <a:rPr lang="en-US" dirty="0">
                <a:solidFill>
                  <a:srgbClr val="0070C0"/>
                </a:solidFill>
              </a:rPr>
              <a:t>There are countless Facebook groups, but this one is truly transformative. </a:t>
            </a:r>
          </a:p>
          <a:p>
            <a:endParaRPr lang="en-US" dirty="0">
              <a:solidFill>
                <a:srgbClr val="0070C0"/>
              </a:solidFill>
            </a:endParaRPr>
          </a:p>
          <a:p>
            <a:r>
              <a:rPr lang="en-US" dirty="0">
                <a:solidFill>
                  <a:srgbClr val="0070C0"/>
                </a:solidFill>
              </a:rPr>
              <a:t>If you're over 60 and passionate about travel, our group will change your life by helping you travel better, overcome barriers, and access exclusive travel discounts.</a:t>
            </a:r>
          </a:p>
          <a:p>
            <a:endParaRPr lang="en-US" dirty="0">
              <a:solidFill>
                <a:srgbClr val="0070C0"/>
              </a:solidFill>
            </a:endParaRPr>
          </a:p>
          <a:p>
            <a:pPr marL="742950" lvl="1" indent="-285750">
              <a:buFont typeface="Wingdings" panose="05000000000000000000" pitchFamily="2" charset="2"/>
              <a:buChar char="v"/>
            </a:pPr>
            <a:r>
              <a:rPr lang="en-US" dirty="0">
                <a:solidFill>
                  <a:srgbClr val="0070C0"/>
                </a:solidFill>
              </a:rPr>
              <a:t>Connect with fellow travel enthusiasts.</a:t>
            </a:r>
          </a:p>
          <a:p>
            <a:pPr marL="742950" lvl="1" indent="-285750">
              <a:buFont typeface="Wingdings" panose="05000000000000000000" pitchFamily="2" charset="2"/>
              <a:buChar char="v"/>
            </a:pPr>
            <a:r>
              <a:rPr lang="en-US" dirty="0">
                <a:solidFill>
                  <a:srgbClr val="0070C0"/>
                </a:solidFill>
              </a:rPr>
              <a:t>Find solutions to your travel challenges.</a:t>
            </a:r>
          </a:p>
          <a:p>
            <a:pPr marL="742950" lvl="1" indent="-285750">
              <a:buFont typeface="Wingdings" panose="05000000000000000000" pitchFamily="2" charset="2"/>
              <a:buChar char="v"/>
            </a:pPr>
            <a:r>
              <a:rPr lang="en-US" dirty="0">
                <a:solidFill>
                  <a:srgbClr val="0070C0"/>
                </a:solidFill>
              </a:rPr>
              <a:t>Discover exciting new destinations.</a:t>
            </a:r>
          </a:p>
        </p:txBody>
      </p:sp>
      <p:sp>
        <p:nvSpPr>
          <p:cNvPr id="12" name="TextBox 11">
            <a:extLst>
              <a:ext uri="{FF2B5EF4-FFF2-40B4-BE49-F238E27FC236}">
                <a16:creationId xmlns:a16="http://schemas.microsoft.com/office/drawing/2014/main" id="{6E8AD913-3853-5B5D-E31E-79DD3DDC9EB4}"/>
              </a:ext>
            </a:extLst>
          </p:cNvPr>
          <p:cNvSpPr txBox="1"/>
          <p:nvPr/>
        </p:nvSpPr>
        <p:spPr>
          <a:xfrm>
            <a:off x="6368902" y="4667693"/>
            <a:ext cx="5656521" cy="2690993"/>
          </a:xfrm>
          <a:prstGeom prst="rect">
            <a:avLst/>
          </a:prstGeom>
          <a:noFill/>
        </p:spPr>
        <p:txBody>
          <a:bodyPr wrap="square" rtlCol="0">
            <a:spAutoFit/>
          </a:bodyPr>
          <a:lstStyle/>
          <a:p>
            <a:pPr marL="0" marR="0" algn="ctr">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Visit </a:t>
            </a:r>
            <a: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The Ageless Traveler</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website.</a:t>
            </a:r>
          </a:p>
          <a:p>
            <a:pPr marL="0" marR="0" algn="ctr">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See all we have to offer and join from our home page.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Don't use Facebook? No problem!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Visit our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Contact Page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leave your email. You'll receive free notifications about trips, eBooks, podcasts, travel discounts, and more.</a:t>
            </a:r>
          </a:p>
          <a:p>
            <a:endParaRPr lang="en-US" dirty="0"/>
          </a:p>
        </p:txBody>
      </p:sp>
    </p:spTree>
    <p:extLst>
      <p:ext uri="{BB962C8B-B14F-4D97-AF65-F5344CB8AC3E}">
        <p14:creationId xmlns:p14="http://schemas.microsoft.com/office/powerpoint/2010/main" val="1054249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6"/>
            <a:ext cx="2992449" cy="1528832"/>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6147" y="362469"/>
            <a:ext cx="1663702" cy="646331"/>
          </a:xfrm>
          <a:prstGeom prst="rect">
            <a:avLst/>
          </a:prstGeom>
          <a:noFill/>
        </p:spPr>
        <p:txBody>
          <a:bodyPr wrap="square" rtlCol="0">
            <a:spAutoFit/>
          </a:bodyPr>
          <a:lstStyle/>
          <a:p>
            <a:pPr algn="ctr"/>
            <a:r>
              <a:rPr lang="en-US" b="1" dirty="0">
                <a:solidFill>
                  <a:schemeClr val="accent1"/>
                </a:solidFill>
              </a:rPr>
              <a:t>Hydration for Travelers</a:t>
            </a:r>
          </a:p>
        </p:txBody>
      </p:sp>
      <p:sp>
        <p:nvSpPr>
          <p:cNvPr id="2" name="TextBox 1">
            <a:extLst>
              <a:ext uri="{FF2B5EF4-FFF2-40B4-BE49-F238E27FC236}">
                <a16:creationId xmlns:a16="http://schemas.microsoft.com/office/drawing/2014/main" id="{25199595-D3B4-3FA4-2102-563E1F4E4487}"/>
              </a:ext>
            </a:extLst>
          </p:cNvPr>
          <p:cNvSpPr txBox="1"/>
          <p:nvPr/>
        </p:nvSpPr>
        <p:spPr>
          <a:xfrm>
            <a:off x="98790" y="1786265"/>
            <a:ext cx="2992448" cy="1600438"/>
          </a:xfrm>
          <a:prstGeom prst="rect">
            <a:avLst/>
          </a:prstGeom>
          <a:noFill/>
        </p:spPr>
        <p:txBody>
          <a:bodyPr wrap="square" rtlCol="0">
            <a:spAutoFit/>
          </a:bodyPr>
          <a:lstStyle/>
          <a:p>
            <a:r>
              <a:rPr lang="en-US" sz="1400" b="1" i="1" dirty="0"/>
              <a:t>Hydration plays a key role in many of our body's functions, including bringing nutrients to cells, getting rid of wastes, protecting joints and organs, and maintaining body temperature. Water should almost always be your go-to beverage.</a:t>
            </a:r>
          </a:p>
        </p:txBody>
      </p:sp>
      <p:sp>
        <p:nvSpPr>
          <p:cNvPr id="7" name="TextBox 6">
            <a:extLst>
              <a:ext uri="{FF2B5EF4-FFF2-40B4-BE49-F238E27FC236}">
                <a16:creationId xmlns:a16="http://schemas.microsoft.com/office/drawing/2014/main" id="{7555102E-B42F-1515-0205-3C933F5A890F}"/>
              </a:ext>
            </a:extLst>
          </p:cNvPr>
          <p:cNvSpPr txBox="1"/>
          <p:nvPr/>
        </p:nvSpPr>
        <p:spPr>
          <a:xfrm>
            <a:off x="3175453" y="1701196"/>
            <a:ext cx="428980"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18" name="TextBox 17">
            <a:extLst>
              <a:ext uri="{FF2B5EF4-FFF2-40B4-BE49-F238E27FC236}">
                <a16:creationId xmlns:a16="http://schemas.microsoft.com/office/drawing/2014/main" id="{2D4B718C-138A-D170-9085-9B0B2D688627}"/>
              </a:ext>
            </a:extLst>
          </p:cNvPr>
          <p:cNvSpPr txBox="1"/>
          <p:nvPr/>
        </p:nvSpPr>
        <p:spPr>
          <a:xfrm>
            <a:off x="3466210" y="1747638"/>
            <a:ext cx="2372899" cy="2000548"/>
          </a:xfrm>
          <a:prstGeom prst="rect">
            <a:avLst/>
          </a:prstGeom>
          <a:noFill/>
        </p:spPr>
        <p:txBody>
          <a:bodyPr wrap="square">
            <a:spAutoFit/>
          </a:bodyPr>
          <a:lstStyle/>
          <a:p>
            <a:r>
              <a:rPr lang="en-US" sz="1400" b="1" dirty="0">
                <a:solidFill>
                  <a:schemeClr val="tx2">
                    <a:lumMod val="50000"/>
                    <a:lumOff val="50000"/>
                  </a:schemeClr>
                </a:solidFill>
              </a:rPr>
              <a:t>Monitor Fluid Intake Regularly</a:t>
            </a:r>
          </a:p>
          <a:p>
            <a:endParaRPr lang="en-US" sz="1200" b="1" dirty="0">
              <a:solidFill>
                <a:schemeClr val="tx2">
                  <a:lumMod val="50000"/>
                  <a:lumOff val="50000"/>
                </a:schemeClr>
              </a:solidFill>
            </a:endParaRPr>
          </a:p>
          <a:p>
            <a:r>
              <a:rPr lang="en-US" sz="1050" b="1" dirty="0">
                <a:solidFill>
                  <a:schemeClr val="tx2">
                    <a:lumMod val="50000"/>
                    <a:lumOff val="50000"/>
                  </a:schemeClr>
                </a:solidFill>
              </a:rPr>
              <a:t>Set Reminders: Use alarms or reminders on your phone to prompt you to offer drinks at regular intervals.</a:t>
            </a:r>
          </a:p>
          <a:p>
            <a:endParaRPr lang="en-US" sz="1050" b="1" dirty="0">
              <a:solidFill>
                <a:schemeClr val="tx2">
                  <a:lumMod val="50000"/>
                  <a:lumOff val="50000"/>
                </a:schemeClr>
              </a:solidFill>
            </a:endParaRPr>
          </a:p>
          <a:p>
            <a:r>
              <a:rPr lang="en-US" sz="1050" b="1" dirty="0">
                <a:solidFill>
                  <a:schemeClr val="tx2">
                    <a:lumMod val="50000"/>
                    <a:lumOff val="50000"/>
                  </a:schemeClr>
                </a:solidFill>
              </a:rPr>
              <a:t>Keep track: Maintain a log of how much your companion is drinking to ensure they are consuming enough</a:t>
            </a:r>
          </a:p>
        </p:txBody>
      </p:sp>
      <p:sp>
        <p:nvSpPr>
          <p:cNvPr id="20" name="TextBox 19">
            <a:extLst>
              <a:ext uri="{FF2B5EF4-FFF2-40B4-BE49-F238E27FC236}">
                <a16:creationId xmlns:a16="http://schemas.microsoft.com/office/drawing/2014/main" id="{345B7851-A587-AF52-B88E-69ABE653E73D}"/>
              </a:ext>
            </a:extLst>
          </p:cNvPr>
          <p:cNvSpPr txBox="1"/>
          <p:nvPr/>
        </p:nvSpPr>
        <p:spPr>
          <a:xfrm>
            <a:off x="352684" y="3781573"/>
            <a:ext cx="1956520" cy="2946961"/>
          </a:xfrm>
          <a:prstGeom prst="rect">
            <a:avLst/>
          </a:prstGeom>
          <a:noFill/>
        </p:spPr>
        <p:txBody>
          <a:bodyPr wrap="square">
            <a:spAutoFit/>
          </a:bodyPr>
          <a:lstStyle/>
          <a:p>
            <a:r>
              <a:rPr lang="en-US" sz="1400" b="1" dirty="0">
                <a:solidFill>
                  <a:schemeClr val="tx2">
                    <a:lumMod val="50000"/>
                    <a:lumOff val="50000"/>
                  </a:schemeClr>
                </a:solidFill>
              </a:rPr>
              <a:t>Offer a Variety of Hydrating Options</a:t>
            </a:r>
          </a:p>
          <a:p>
            <a:endParaRPr lang="en-US" sz="1050" b="1" dirty="0">
              <a:solidFill>
                <a:schemeClr val="tx2">
                  <a:lumMod val="50000"/>
                  <a:lumOff val="50000"/>
                </a:schemeClr>
              </a:solidFill>
            </a:endParaRPr>
          </a:p>
          <a:p>
            <a:r>
              <a:rPr lang="en-US" sz="1050" b="1" dirty="0">
                <a:solidFill>
                  <a:schemeClr val="tx2">
                    <a:lumMod val="50000"/>
                    <a:lumOff val="50000"/>
                  </a:schemeClr>
                </a:solidFill>
              </a:rPr>
              <a:t>Water: Plain water is the best choice. Always have a bottle of water handy.</a:t>
            </a:r>
          </a:p>
          <a:p>
            <a:endParaRPr lang="en-US" sz="1050" b="1" dirty="0">
              <a:solidFill>
                <a:schemeClr val="tx2">
                  <a:lumMod val="50000"/>
                  <a:lumOff val="50000"/>
                </a:schemeClr>
              </a:solidFill>
            </a:endParaRPr>
          </a:p>
          <a:p>
            <a:r>
              <a:rPr lang="en-US" sz="1050" b="1" dirty="0">
                <a:solidFill>
                  <a:schemeClr val="tx2">
                    <a:lumMod val="50000"/>
                    <a:lumOff val="50000"/>
                  </a:schemeClr>
                </a:solidFill>
              </a:rPr>
              <a:t>Flavored Water: Some people may prefer water with a bit of flavor. Consider adding slices of fruit, cucumber.</a:t>
            </a:r>
          </a:p>
          <a:p>
            <a:endParaRPr lang="en-US" sz="1050" b="1" dirty="0">
              <a:solidFill>
                <a:schemeClr val="tx2">
                  <a:lumMod val="50000"/>
                  <a:lumOff val="50000"/>
                </a:schemeClr>
              </a:solidFill>
            </a:endParaRPr>
          </a:p>
          <a:p>
            <a:r>
              <a:rPr lang="en-US" sz="1050" b="1" dirty="0">
                <a:solidFill>
                  <a:schemeClr val="tx2">
                    <a:lumMod val="50000"/>
                    <a:lumOff val="50000"/>
                  </a:schemeClr>
                </a:solidFill>
              </a:rPr>
              <a:t>Hydrating Foods: Offer foods with high water content, such as watermelon, cucumbers,  and oranges.</a:t>
            </a:r>
          </a:p>
        </p:txBody>
      </p:sp>
      <p:sp>
        <p:nvSpPr>
          <p:cNvPr id="21" name="TextBox 20">
            <a:extLst>
              <a:ext uri="{FF2B5EF4-FFF2-40B4-BE49-F238E27FC236}">
                <a16:creationId xmlns:a16="http://schemas.microsoft.com/office/drawing/2014/main" id="{D5CE53A2-3575-1C76-A994-6B71C8F64320}"/>
              </a:ext>
            </a:extLst>
          </p:cNvPr>
          <p:cNvSpPr txBox="1"/>
          <p:nvPr/>
        </p:nvSpPr>
        <p:spPr>
          <a:xfrm>
            <a:off x="14490" y="3700840"/>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22" name="TextBox 21">
            <a:extLst>
              <a:ext uri="{FF2B5EF4-FFF2-40B4-BE49-F238E27FC236}">
                <a16:creationId xmlns:a16="http://schemas.microsoft.com/office/drawing/2014/main" id="{EA49ED5A-5260-FCFF-2FF2-0FE943699A8C}"/>
              </a:ext>
            </a:extLst>
          </p:cNvPr>
          <p:cNvSpPr txBox="1"/>
          <p:nvPr/>
        </p:nvSpPr>
        <p:spPr>
          <a:xfrm>
            <a:off x="2413581" y="3781573"/>
            <a:ext cx="1740064" cy="2408352"/>
          </a:xfrm>
          <a:prstGeom prst="rect">
            <a:avLst/>
          </a:prstGeom>
          <a:noFill/>
        </p:spPr>
        <p:txBody>
          <a:bodyPr wrap="square">
            <a:spAutoFit/>
          </a:bodyPr>
          <a:lstStyle/>
          <a:p>
            <a:r>
              <a:rPr lang="en-US" sz="1400" b="1" dirty="0">
                <a:solidFill>
                  <a:schemeClr val="tx2">
                    <a:lumMod val="50000"/>
                    <a:lumOff val="50000"/>
                  </a:schemeClr>
                </a:solidFill>
              </a:rPr>
              <a:t>Use Hydration Aids</a:t>
            </a:r>
          </a:p>
          <a:p>
            <a:endParaRPr lang="en-US" sz="1050" b="1" dirty="0">
              <a:solidFill>
                <a:schemeClr val="tx2">
                  <a:lumMod val="50000"/>
                  <a:lumOff val="50000"/>
                </a:schemeClr>
              </a:solidFill>
            </a:endParaRPr>
          </a:p>
          <a:p>
            <a:r>
              <a:rPr lang="en-US" sz="1050" b="1" dirty="0">
                <a:solidFill>
                  <a:schemeClr val="tx2">
                    <a:lumMod val="50000"/>
                    <a:lumOff val="50000"/>
                  </a:schemeClr>
                </a:solidFill>
              </a:rPr>
              <a:t>Water Bottles: Choose easy-to-use, spill-proof water bottles that your companion can handle comfortably.</a:t>
            </a:r>
          </a:p>
          <a:p>
            <a:endParaRPr lang="en-US" sz="1050" b="1" dirty="0">
              <a:solidFill>
                <a:schemeClr val="tx2">
                  <a:lumMod val="50000"/>
                  <a:lumOff val="50000"/>
                </a:schemeClr>
              </a:solidFill>
            </a:endParaRPr>
          </a:p>
          <a:p>
            <a:r>
              <a:rPr lang="en-US" sz="1050" b="1" dirty="0">
                <a:solidFill>
                  <a:schemeClr val="tx2">
                    <a:lumMod val="50000"/>
                    <a:lumOff val="50000"/>
                  </a:schemeClr>
                </a:solidFill>
              </a:rPr>
              <a:t>Hydration Packs: Consider using a hydration backpack with a built-in water reservoir and drinking tube for easy access.</a:t>
            </a:r>
          </a:p>
        </p:txBody>
      </p:sp>
      <p:sp>
        <p:nvSpPr>
          <p:cNvPr id="25" name="TextBox 24">
            <a:extLst>
              <a:ext uri="{FF2B5EF4-FFF2-40B4-BE49-F238E27FC236}">
                <a16:creationId xmlns:a16="http://schemas.microsoft.com/office/drawing/2014/main" id="{141307A8-CDE9-A6F1-A416-97CE27AC486A}"/>
              </a:ext>
            </a:extLst>
          </p:cNvPr>
          <p:cNvSpPr txBox="1"/>
          <p:nvPr/>
        </p:nvSpPr>
        <p:spPr>
          <a:xfrm>
            <a:off x="2144804" y="3646921"/>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27" name="TextBox 26">
            <a:extLst>
              <a:ext uri="{FF2B5EF4-FFF2-40B4-BE49-F238E27FC236}">
                <a16:creationId xmlns:a16="http://schemas.microsoft.com/office/drawing/2014/main" id="{599D5618-CC4D-FEA3-6B9B-E8F5C15B09F6}"/>
              </a:ext>
            </a:extLst>
          </p:cNvPr>
          <p:cNvSpPr txBox="1"/>
          <p:nvPr/>
        </p:nvSpPr>
        <p:spPr>
          <a:xfrm>
            <a:off x="4402714" y="3753212"/>
            <a:ext cx="1740064" cy="2677656"/>
          </a:xfrm>
          <a:prstGeom prst="rect">
            <a:avLst/>
          </a:prstGeom>
          <a:noFill/>
        </p:spPr>
        <p:txBody>
          <a:bodyPr wrap="square">
            <a:spAutoFit/>
          </a:bodyPr>
          <a:lstStyle/>
          <a:p>
            <a:r>
              <a:rPr lang="en-US" sz="1400" b="1" dirty="0">
                <a:solidFill>
                  <a:schemeClr val="tx2">
                    <a:lumMod val="50000"/>
                    <a:lumOff val="50000"/>
                  </a:schemeClr>
                </a:solidFill>
              </a:rPr>
              <a:t>Make Drinking Easy and Accessible</a:t>
            </a:r>
          </a:p>
          <a:p>
            <a:endParaRPr lang="en-US" sz="1050" b="1" dirty="0">
              <a:solidFill>
                <a:schemeClr val="tx2">
                  <a:lumMod val="50000"/>
                  <a:lumOff val="50000"/>
                </a:schemeClr>
              </a:solidFill>
            </a:endParaRPr>
          </a:p>
          <a:p>
            <a:r>
              <a:rPr lang="en-US" sz="1050" b="1" dirty="0">
                <a:solidFill>
                  <a:schemeClr val="tx2">
                    <a:lumMod val="50000"/>
                    <a:lumOff val="50000"/>
                  </a:schemeClr>
                </a:solidFill>
              </a:rPr>
              <a:t>Frequent Breaks: Schedule frequent breaks during your travel to offer drinks.</a:t>
            </a:r>
          </a:p>
          <a:p>
            <a:endParaRPr lang="en-US" sz="1050" b="1" dirty="0">
              <a:solidFill>
                <a:schemeClr val="tx2">
                  <a:lumMod val="50000"/>
                  <a:lumOff val="50000"/>
                </a:schemeClr>
              </a:solidFill>
            </a:endParaRPr>
          </a:p>
          <a:p>
            <a:r>
              <a:rPr lang="en-US" sz="1050" b="1" dirty="0">
                <a:solidFill>
                  <a:schemeClr val="tx2">
                    <a:lumMod val="50000"/>
                    <a:lumOff val="50000"/>
                  </a:schemeClr>
                </a:solidFill>
              </a:rPr>
              <a:t>Accessible Drinks: Always keep drinks within reach, whether you're in a car, at an airport, or exploring outdoors.</a:t>
            </a:r>
          </a:p>
        </p:txBody>
      </p:sp>
      <p:sp>
        <p:nvSpPr>
          <p:cNvPr id="28" name="TextBox 27">
            <a:extLst>
              <a:ext uri="{FF2B5EF4-FFF2-40B4-BE49-F238E27FC236}">
                <a16:creationId xmlns:a16="http://schemas.microsoft.com/office/drawing/2014/main" id="{C912B377-0A12-94E7-AD5E-D8D30214EB09}"/>
              </a:ext>
            </a:extLst>
          </p:cNvPr>
          <p:cNvSpPr txBox="1"/>
          <p:nvPr/>
        </p:nvSpPr>
        <p:spPr>
          <a:xfrm>
            <a:off x="4115375" y="3618560"/>
            <a:ext cx="428980" cy="584775"/>
          </a:xfrm>
          <a:prstGeom prst="rect">
            <a:avLst/>
          </a:prstGeom>
          <a:noFill/>
        </p:spPr>
        <p:txBody>
          <a:bodyPr wrap="square" rtlCol="0">
            <a:spAutoFit/>
          </a:bodyPr>
          <a:lstStyle/>
          <a:p>
            <a:r>
              <a:rPr lang="en-US" sz="3200" b="1" dirty="0">
                <a:solidFill>
                  <a:schemeClr val="accent2">
                    <a:lumMod val="75000"/>
                  </a:schemeClr>
                </a:solidFill>
              </a:rPr>
              <a:t>4</a:t>
            </a:r>
          </a:p>
        </p:txBody>
      </p:sp>
      <p:sp>
        <p:nvSpPr>
          <p:cNvPr id="29" name="TextBox 28">
            <a:extLst>
              <a:ext uri="{FF2B5EF4-FFF2-40B4-BE49-F238E27FC236}">
                <a16:creationId xmlns:a16="http://schemas.microsoft.com/office/drawing/2014/main" id="{310BE058-F4B1-F2FC-3E41-C2CCFBB0DCBE}"/>
              </a:ext>
            </a:extLst>
          </p:cNvPr>
          <p:cNvSpPr txBox="1"/>
          <p:nvPr/>
        </p:nvSpPr>
        <p:spPr>
          <a:xfrm>
            <a:off x="6768154" y="195041"/>
            <a:ext cx="1740064" cy="2677656"/>
          </a:xfrm>
          <a:prstGeom prst="rect">
            <a:avLst/>
          </a:prstGeom>
          <a:noFill/>
        </p:spPr>
        <p:txBody>
          <a:bodyPr wrap="square">
            <a:spAutoFit/>
          </a:bodyPr>
          <a:lstStyle/>
          <a:p>
            <a:r>
              <a:rPr lang="en-US" sz="1400" b="1" dirty="0">
                <a:solidFill>
                  <a:schemeClr val="tx2">
                    <a:lumMod val="50000"/>
                    <a:lumOff val="50000"/>
                  </a:schemeClr>
                </a:solidFill>
              </a:rPr>
              <a:t>Make Drinking Easy and Accessible</a:t>
            </a:r>
          </a:p>
          <a:p>
            <a:endParaRPr lang="en-US" sz="1050" b="1" dirty="0">
              <a:solidFill>
                <a:schemeClr val="tx2">
                  <a:lumMod val="50000"/>
                  <a:lumOff val="50000"/>
                </a:schemeClr>
              </a:solidFill>
            </a:endParaRPr>
          </a:p>
          <a:p>
            <a:r>
              <a:rPr lang="en-US" sz="1050" b="1" dirty="0">
                <a:solidFill>
                  <a:schemeClr val="tx2">
                    <a:lumMod val="50000"/>
                    <a:lumOff val="50000"/>
                  </a:schemeClr>
                </a:solidFill>
              </a:rPr>
              <a:t>Frequent Breaks: Schedule frequent breaks during your travel to offer drinks.</a:t>
            </a:r>
          </a:p>
          <a:p>
            <a:endParaRPr lang="en-US" sz="1050" b="1" dirty="0">
              <a:solidFill>
                <a:schemeClr val="tx2">
                  <a:lumMod val="50000"/>
                  <a:lumOff val="50000"/>
                </a:schemeClr>
              </a:solidFill>
            </a:endParaRPr>
          </a:p>
          <a:p>
            <a:r>
              <a:rPr lang="en-US" sz="1050" b="1" dirty="0">
                <a:solidFill>
                  <a:schemeClr val="tx2">
                    <a:lumMod val="50000"/>
                    <a:lumOff val="50000"/>
                  </a:schemeClr>
                </a:solidFill>
              </a:rPr>
              <a:t>Accessible Drinks: Always keep drinks within reach, whether you're in a car, at an airport, or exploring outdoors.</a:t>
            </a:r>
          </a:p>
        </p:txBody>
      </p:sp>
      <p:sp>
        <p:nvSpPr>
          <p:cNvPr id="30" name="TextBox 29">
            <a:extLst>
              <a:ext uri="{FF2B5EF4-FFF2-40B4-BE49-F238E27FC236}">
                <a16:creationId xmlns:a16="http://schemas.microsoft.com/office/drawing/2014/main" id="{99773094-6DE1-2F07-36DB-F1249BAC95B1}"/>
              </a:ext>
            </a:extLst>
          </p:cNvPr>
          <p:cNvSpPr txBox="1"/>
          <p:nvPr/>
        </p:nvSpPr>
        <p:spPr>
          <a:xfrm>
            <a:off x="6446212" y="60389"/>
            <a:ext cx="428980" cy="584775"/>
          </a:xfrm>
          <a:prstGeom prst="rect">
            <a:avLst/>
          </a:prstGeom>
          <a:noFill/>
        </p:spPr>
        <p:txBody>
          <a:bodyPr wrap="square" rtlCol="0">
            <a:spAutoFit/>
          </a:bodyPr>
          <a:lstStyle/>
          <a:p>
            <a:r>
              <a:rPr lang="en-US" sz="3200" b="1" dirty="0">
                <a:solidFill>
                  <a:schemeClr val="accent2">
                    <a:lumMod val="75000"/>
                  </a:schemeClr>
                </a:solidFill>
              </a:rPr>
              <a:t>5</a:t>
            </a:r>
          </a:p>
        </p:txBody>
      </p:sp>
      <p:sp>
        <p:nvSpPr>
          <p:cNvPr id="31" name="TextBox 30">
            <a:extLst>
              <a:ext uri="{FF2B5EF4-FFF2-40B4-BE49-F238E27FC236}">
                <a16:creationId xmlns:a16="http://schemas.microsoft.com/office/drawing/2014/main" id="{1D34EA9E-82EE-D3D9-47ED-40B3A52B6A46}"/>
              </a:ext>
            </a:extLst>
          </p:cNvPr>
          <p:cNvSpPr txBox="1"/>
          <p:nvPr/>
        </p:nvSpPr>
        <p:spPr>
          <a:xfrm>
            <a:off x="8501680" y="195717"/>
            <a:ext cx="1740064" cy="2994409"/>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Encourage Small, Frequent Sips</a:t>
            </a:r>
            <a:endParaRPr lang="en-US" sz="1400" b="1" kern="10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endParaRPr lang="en-US" sz="1050" b="1" kern="10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Regular Sips: Encourage your companion to take small sips of water regularly rather than drinking copious amounts at once.</a:t>
            </a:r>
            <a:endParaRPr lang="en-US" sz="1050" b="1" kern="10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endParaRPr lang="en-US" sz="1050" b="1" kern="10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Fun Straws and Cups: Use colorful or fun straws and cups to make drinking more enjoyable and engaging.</a:t>
            </a:r>
            <a:endParaRPr lang="en-US" sz="1050" b="1" kern="100" dirty="0">
              <a:solidFill>
                <a:schemeClr val="tx2">
                  <a:lumMod val="50000"/>
                  <a:lumOff val="50000"/>
                </a:schemeClr>
              </a:solidFill>
              <a:effectLst/>
              <a:ea typeface="Aptos" panose="020B00040202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35EC3FC8-0A07-EF27-37DB-4F20CA622DEB}"/>
              </a:ext>
            </a:extLst>
          </p:cNvPr>
          <p:cNvSpPr txBox="1"/>
          <p:nvPr/>
        </p:nvSpPr>
        <p:spPr>
          <a:xfrm>
            <a:off x="8205451" y="47694"/>
            <a:ext cx="428980" cy="584775"/>
          </a:xfrm>
          <a:prstGeom prst="rect">
            <a:avLst/>
          </a:prstGeom>
          <a:noFill/>
        </p:spPr>
        <p:txBody>
          <a:bodyPr wrap="square" rtlCol="0">
            <a:spAutoFit/>
          </a:bodyPr>
          <a:lstStyle/>
          <a:p>
            <a:r>
              <a:rPr lang="en-US" sz="3200" b="1" dirty="0">
                <a:solidFill>
                  <a:schemeClr val="accent2">
                    <a:lumMod val="75000"/>
                  </a:schemeClr>
                </a:solidFill>
              </a:rPr>
              <a:t>6</a:t>
            </a:r>
          </a:p>
        </p:txBody>
      </p:sp>
      <p:pic>
        <p:nvPicPr>
          <p:cNvPr id="6" name="Picture 5" descr="Glass of water">
            <a:extLst>
              <a:ext uri="{FF2B5EF4-FFF2-40B4-BE49-F238E27FC236}">
                <a16:creationId xmlns:a16="http://schemas.microsoft.com/office/drawing/2014/main" id="{681AAA03-35EE-0681-30AC-A4078B971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14" y="192326"/>
            <a:ext cx="2215832" cy="1476644"/>
          </a:xfrm>
          <a:prstGeom prst="rect">
            <a:avLst/>
          </a:prstGeom>
        </p:spPr>
      </p:pic>
      <p:sp>
        <p:nvSpPr>
          <p:cNvPr id="8" name="TextBox 7">
            <a:extLst>
              <a:ext uri="{FF2B5EF4-FFF2-40B4-BE49-F238E27FC236}">
                <a16:creationId xmlns:a16="http://schemas.microsoft.com/office/drawing/2014/main" id="{D730C943-6247-639A-A379-CB18D0A94D0B}"/>
              </a:ext>
            </a:extLst>
          </p:cNvPr>
          <p:cNvSpPr txBox="1"/>
          <p:nvPr/>
        </p:nvSpPr>
        <p:spPr>
          <a:xfrm>
            <a:off x="10451936" y="196887"/>
            <a:ext cx="1740064" cy="3205301"/>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Monitor for Signs of Dehydration</a:t>
            </a:r>
            <a:endParaRPr lang="en-US" sz="1400" b="1" kern="10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endParaRPr lang="en-US" sz="1200" b="1" kern="10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Symptoms: Be aware of signs of dehydration, such as dry mouth, confusion, dizziness, dark urine, or decreased urination.</a:t>
            </a:r>
            <a:endParaRPr lang="en-US" sz="1050" b="1" kern="10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endParaRPr lang="en-US" sz="1050" b="1" kern="10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Immediate Action: If you notice any symptoms of dehydration, encourage fluid intake immediately and seek medical attention if necessary.</a:t>
            </a:r>
            <a:endParaRPr lang="en-US" sz="1050" b="1" kern="100" dirty="0">
              <a:solidFill>
                <a:schemeClr val="tx2">
                  <a:lumMod val="50000"/>
                  <a:lumOff val="50000"/>
                </a:schemeClr>
              </a:solidFill>
              <a:effectLst/>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3CD81D6-3DC9-D2B9-AA6D-3F1C3289DEBB}"/>
              </a:ext>
            </a:extLst>
          </p:cNvPr>
          <p:cNvSpPr txBox="1"/>
          <p:nvPr/>
        </p:nvSpPr>
        <p:spPr>
          <a:xfrm>
            <a:off x="10155707" y="48864"/>
            <a:ext cx="428980" cy="584775"/>
          </a:xfrm>
          <a:prstGeom prst="rect">
            <a:avLst/>
          </a:prstGeom>
          <a:noFill/>
        </p:spPr>
        <p:txBody>
          <a:bodyPr wrap="square" rtlCol="0">
            <a:spAutoFit/>
          </a:bodyPr>
          <a:lstStyle/>
          <a:p>
            <a:r>
              <a:rPr lang="en-US" sz="3200" b="1" dirty="0">
                <a:solidFill>
                  <a:schemeClr val="accent2">
                    <a:lumMod val="75000"/>
                  </a:schemeClr>
                </a:solidFill>
              </a:rPr>
              <a:t>7</a:t>
            </a:r>
          </a:p>
        </p:txBody>
      </p:sp>
      <p:sp>
        <p:nvSpPr>
          <p:cNvPr id="10" name="TextBox 9">
            <a:extLst>
              <a:ext uri="{FF2B5EF4-FFF2-40B4-BE49-F238E27FC236}">
                <a16:creationId xmlns:a16="http://schemas.microsoft.com/office/drawing/2014/main" id="{4AC550E3-1DF4-2809-D90A-9305A6DF89F4}"/>
              </a:ext>
            </a:extLst>
          </p:cNvPr>
          <p:cNvSpPr txBox="1"/>
          <p:nvPr/>
        </p:nvSpPr>
        <p:spPr>
          <a:xfrm>
            <a:off x="6768154" y="3423920"/>
            <a:ext cx="1740064" cy="3162404"/>
          </a:xfrm>
          <a:prstGeom prst="rect">
            <a:avLst/>
          </a:prstGeom>
          <a:noFill/>
        </p:spPr>
        <p:txBody>
          <a:bodyPr wrap="square">
            <a:spAutoFit/>
          </a:bodyPr>
          <a:lstStyle/>
          <a:p>
            <a:r>
              <a:rPr lang="en-US" sz="1400" b="1" dirty="0">
                <a:solidFill>
                  <a:schemeClr val="tx2">
                    <a:lumMod val="50000"/>
                    <a:lumOff val="50000"/>
                  </a:schemeClr>
                </a:solidFill>
              </a:rPr>
              <a:t>Incorporate Hydration into Daily Routine</a:t>
            </a:r>
          </a:p>
          <a:p>
            <a:endParaRPr lang="en-US" sz="1050" b="1" dirty="0">
              <a:solidFill>
                <a:schemeClr val="tx2">
                  <a:lumMod val="50000"/>
                  <a:lumOff val="50000"/>
                </a:schemeClr>
              </a:solidFill>
            </a:endParaRPr>
          </a:p>
          <a:p>
            <a:r>
              <a:rPr lang="en-US" sz="1050" b="1" dirty="0">
                <a:solidFill>
                  <a:schemeClr val="tx2">
                    <a:lumMod val="50000"/>
                    <a:lumOff val="50000"/>
                  </a:schemeClr>
                </a:solidFill>
              </a:rPr>
              <a:t>Morning Hydration: Start the day with a glass of water.</a:t>
            </a:r>
          </a:p>
          <a:p>
            <a:endParaRPr lang="en-US" sz="1050" b="1" dirty="0">
              <a:solidFill>
                <a:schemeClr val="tx2">
                  <a:lumMod val="50000"/>
                  <a:lumOff val="50000"/>
                </a:schemeClr>
              </a:solidFill>
            </a:endParaRPr>
          </a:p>
          <a:p>
            <a:r>
              <a:rPr lang="en-US" sz="1050" b="1" dirty="0">
                <a:solidFill>
                  <a:schemeClr val="tx2">
                    <a:lumMod val="50000"/>
                    <a:lumOff val="50000"/>
                  </a:schemeClr>
                </a:solidFill>
              </a:rPr>
              <a:t>Hydration Schedule: Create a hydration schedule and stick to it.</a:t>
            </a:r>
          </a:p>
          <a:p>
            <a:endParaRPr lang="en-US" sz="1050" b="1" dirty="0">
              <a:solidFill>
                <a:schemeClr val="tx2">
                  <a:lumMod val="50000"/>
                  <a:lumOff val="50000"/>
                </a:schemeClr>
              </a:solidFill>
            </a:endParaRPr>
          </a:p>
          <a:p>
            <a:r>
              <a:rPr lang="en-US" sz="1050" b="1" dirty="0">
                <a:solidFill>
                  <a:schemeClr val="tx2">
                    <a:lumMod val="50000"/>
                    <a:lumOff val="50000"/>
                  </a:schemeClr>
                </a:solidFill>
              </a:rPr>
              <a:t>Consult HealthCare Providers: Speak with Healthcare providers for personalized advice and recommendations on hydration strategies.</a:t>
            </a:r>
          </a:p>
        </p:txBody>
      </p:sp>
      <p:sp>
        <p:nvSpPr>
          <p:cNvPr id="11" name="TextBox 10">
            <a:extLst>
              <a:ext uri="{FF2B5EF4-FFF2-40B4-BE49-F238E27FC236}">
                <a16:creationId xmlns:a16="http://schemas.microsoft.com/office/drawing/2014/main" id="{BCC4EC81-DAA3-D51C-132A-2F87DFD4F3F1}"/>
              </a:ext>
            </a:extLst>
          </p:cNvPr>
          <p:cNvSpPr txBox="1"/>
          <p:nvPr/>
        </p:nvSpPr>
        <p:spPr>
          <a:xfrm>
            <a:off x="6446212" y="3289268"/>
            <a:ext cx="428980" cy="584775"/>
          </a:xfrm>
          <a:prstGeom prst="rect">
            <a:avLst/>
          </a:prstGeom>
          <a:noFill/>
        </p:spPr>
        <p:txBody>
          <a:bodyPr wrap="square" rtlCol="0">
            <a:spAutoFit/>
          </a:bodyPr>
          <a:lstStyle/>
          <a:p>
            <a:r>
              <a:rPr lang="en-US" sz="3200" b="1" dirty="0">
                <a:solidFill>
                  <a:schemeClr val="accent2">
                    <a:lumMod val="75000"/>
                  </a:schemeClr>
                </a:solidFill>
              </a:rPr>
              <a:t>8</a:t>
            </a:r>
          </a:p>
        </p:txBody>
      </p:sp>
      <p:sp>
        <p:nvSpPr>
          <p:cNvPr id="13" name="TextBox 12">
            <a:extLst>
              <a:ext uri="{FF2B5EF4-FFF2-40B4-BE49-F238E27FC236}">
                <a16:creationId xmlns:a16="http://schemas.microsoft.com/office/drawing/2014/main" id="{BE97E37F-7415-4BC2-7BD0-D755EEBDB8CA}"/>
              </a:ext>
            </a:extLst>
          </p:cNvPr>
          <p:cNvSpPr txBox="1"/>
          <p:nvPr/>
        </p:nvSpPr>
        <p:spPr>
          <a:xfrm>
            <a:off x="8501680" y="3424596"/>
            <a:ext cx="1740064" cy="2994409"/>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Pack Hydration Essentials</a:t>
            </a:r>
          </a:p>
          <a:p>
            <a:pPr marR="0" lvl="0">
              <a:lnSpc>
                <a:spcPct val="115000"/>
              </a:lnSpc>
              <a:spcBef>
                <a:spcPts val="0"/>
              </a:spcBef>
              <a:spcAft>
                <a:spcPts val="0"/>
              </a:spcAft>
            </a:pPr>
            <a:endParaRPr lang="en-US" sz="1050" b="1" kern="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Cooling Towels: Use cooling towels to help lower body temperature and reduce the risk of dehydration.</a:t>
            </a:r>
          </a:p>
          <a:p>
            <a:pPr marR="0" lvl="0">
              <a:lnSpc>
                <a:spcPct val="115000"/>
              </a:lnSpc>
              <a:spcBef>
                <a:spcPts val="0"/>
              </a:spcBef>
              <a:spcAft>
                <a:spcPts val="0"/>
              </a:spcAft>
            </a:pPr>
            <a:endParaRPr lang="en-US" sz="1050" b="1" kern="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Pack electrolyte drinks or powders to help maintain electrolyte balance, especially during extended periods of heat exposure.</a:t>
            </a:r>
          </a:p>
        </p:txBody>
      </p:sp>
      <p:sp>
        <p:nvSpPr>
          <p:cNvPr id="14" name="TextBox 13">
            <a:extLst>
              <a:ext uri="{FF2B5EF4-FFF2-40B4-BE49-F238E27FC236}">
                <a16:creationId xmlns:a16="http://schemas.microsoft.com/office/drawing/2014/main" id="{7513D584-30C1-3CE1-006C-F61EB1EDC37E}"/>
              </a:ext>
            </a:extLst>
          </p:cNvPr>
          <p:cNvSpPr txBox="1"/>
          <p:nvPr/>
        </p:nvSpPr>
        <p:spPr>
          <a:xfrm>
            <a:off x="8205451" y="3276573"/>
            <a:ext cx="428980" cy="584775"/>
          </a:xfrm>
          <a:prstGeom prst="rect">
            <a:avLst/>
          </a:prstGeom>
          <a:noFill/>
        </p:spPr>
        <p:txBody>
          <a:bodyPr wrap="square" rtlCol="0">
            <a:spAutoFit/>
          </a:bodyPr>
          <a:lstStyle/>
          <a:p>
            <a:r>
              <a:rPr lang="en-US" sz="3200" b="1" dirty="0">
                <a:solidFill>
                  <a:schemeClr val="accent2">
                    <a:lumMod val="75000"/>
                  </a:schemeClr>
                </a:solidFill>
              </a:rPr>
              <a:t>9</a:t>
            </a:r>
          </a:p>
        </p:txBody>
      </p:sp>
      <p:sp>
        <p:nvSpPr>
          <p:cNvPr id="15" name="TextBox 14">
            <a:extLst>
              <a:ext uri="{FF2B5EF4-FFF2-40B4-BE49-F238E27FC236}">
                <a16:creationId xmlns:a16="http://schemas.microsoft.com/office/drawing/2014/main" id="{644FBDA3-8503-E1CB-B102-154EE589DE80}"/>
              </a:ext>
            </a:extLst>
          </p:cNvPr>
          <p:cNvSpPr txBox="1"/>
          <p:nvPr/>
        </p:nvSpPr>
        <p:spPr>
          <a:xfrm>
            <a:off x="10451936" y="3425766"/>
            <a:ext cx="1740064" cy="1507849"/>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Proper Clothing</a:t>
            </a:r>
          </a:p>
          <a:p>
            <a:pPr marR="0" lvl="0">
              <a:lnSpc>
                <a:spcPct val="115000"/>
              </a:lnSpc>
              <a:spcBef>
                <a:spcPts val="0"/>
              </a:spcBef>
              <a:spcAft>
                <a:spcPts val="0"/>
              </a:spcAft>
            </a:pPr>
            <a:endParaRPr lang="en-US" sz="1400" b="1" kern="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050" b="1" kern="0" dirty="0">
                <a:solidFill>
                  <a:schemeClr val="tx2">
                    <a:lumMod val="50000"/>
                    <a:lumOff val="50000"/>
                  </a:schemeClr>
                </a:solidFill>
                <a:effectLst/>
                <a:ea typeface="Times New Roman" panose="02020603050405020304" pitchFamily="18" charset="0"/>
                <a:cs typeface="Times New Roman" panose="02020603050405020304" pitchFamily="18" charset="0"/>
              </a:rPr>
              <a:t>Dress your companion in lightweight, breathable clothing to help regulate body temperature and reduce sweating. </a:t>
            </a:r>
            <a:r>
              <a:rPr lang="en-US" sz="1050" b="1" kern="0" dirty="0">
                <a:solidFill>
                  <a:schemeClr val="accent2">
                    <a:lumMod val="75000"/>
                  </a:schemeClr>
                </a:solidFill>
                <a:effectLst/>
                <a:ea typeface="Times New Roman" panose="02020603050405020304" pitchFamily="18" charset="0"/>
                <a:cs typeface="Times New Roman" panose="02020603050405020304" pitchFamily="18" charset="0"/>
              </a:rPr>
              <a:t>link</a:t>
            </a:r>
          </a:p>
        </p:txBody>
      </p:sp>
      <p:sp>
        <p:nvSpPr>
          <p:cNvPr id="16" name="TextBox 15">
            <a:extLst>
              <a:ext uri="{FF2B5EF4-FFF2-40B4-BE49-F238E27FC236}">
                <a16:creationId xmlns:a16="http://schemas.microsoft.com/office/drawing/2014/main" id="{EC9E5D41-DD5B-52A7-E5D1-9D5ACEA24DE4}"/>
              </a:ext>
            </a:extLst>
          </p:cNvPr>
          <p:cNvSpPr txBox="1"/>
          <p:nvPr/>
        </p:nvSpPr>
        <p:spPr>
          <a:xfrm>
            <a:off x="9964690" y="3277743"/>
            <a:ext cx="619997" cy="584775"/>
          </a:xfrm>
          <a:prstGeom prst="rect">
            <a:avLst/>
          </a:prstGeom>
          <a:noFill/>
        </p:spPr>
        <p:txBody>
          <a:bodyPr wrap="square" rtlCol="0">
            <a:spAutoFit/>
          </a:bodyPr>
          <a:lstStyle/>
          <a:p>
            <a:r>
              <a:rPr lang="en-US" sz="3200" b="1" dirty="0">
                <a:solidFill>
                  <a:schemeClr val="accent2">
                    <a:lumMod val="75000"/>
                  </a:schemeClr>
                </a:solidFill>
              </a:rPr>
              <a:t>10</a:t>
            </a:r>
          </a:p>
        </p:txBody>
      </p:sp>
      <p:pic>
        <p:nvPicPr>
          <p:cNvPr id="17" name="Picture 16">
            <a:extLst>
              <a:ext uri="{FF2B5EF4-FFF2-40B4-BE49-F238E27FC236}">
                <a16:creationId xmlns:a16="http://schemas.microsoft.com/office/drawing/2014/main" id="{EBA77B8A-BDF1-A93B-B665-0474A6FBB68D}"/>
              </a:ext>
            </a:extLst>
          </p:cNvPr>
          <p:cNvPicPr>
            <a:picLocks noChangeAspect="1"/>
          </p:cNvPicPr>
          <p:nvPr/>
        </p:nvPicPr>
        <p:blipFill>
          <a:blip r:embed="rId5"/>
          <a:stretch>
            <a:fillRect/>
          </a:stretch>
        </p:blipFill>
        <p:spPr>
          <a:xfrm>
            <a:off x="10389541" y="5249455"/>
            <a:ext cx="1706092" cy="752094"/>
          </a:xfrm>
          <a:prstGeom prst="rect">
            <a:avLst/>
          </a:prstGeom>
        </p:spPr>
      </p:pic>
    </p:spTree>
    <p:extLst>
      <p:ext uri="{BB962C8B-B14F-4D97-AF65-F5344CB8AC3E}">
        <p14:creationId xmlns:p14="http://schemas.microsoft.com/office/powerpoint/2010/main" val="318399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0" y="148081"/>
            <a:ext cx="3809113" cy="461665"/>
          </a:xfrm>
          <a:prstGeom prst="rect">
            <a:avLst/>
          </a:prstGeom>
          <a:noFill/>
        </p:spPr>
        <p:txBody>
          <a:bodyPr wrap="square" rtlCol="0">
            <a:spAutoFit/>
          </a:bodyPr>
          <a:lstStyle/>
          <a:p>
            <a:r>
              <a:rPr lang="en-US" sz="2400" b="1" dirty="0">
                <a:solidFill>
                  <a:schemeClr val="tx2">
                    <a:lumMod val="75000"/>
                    <a:lumOff val="25000"/>
                  </a:schemeClr>
                </a:solidFill>
              </a:rPr>
              <a:t>Preparing for Hotel Travel </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70121" y="686401"/>
            <a:ext cx="393139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6" name="Oval 5">
            <a:extLst>
              <a:ext uri="{FF2B5EF4-FFF2-40B4-BE49-F238E27FC236}">
                <a16:creationId xmlns:a16="http://schemas.microsoft.com/office/drawing/2014/main" id="{B209F73E-1A2C-F025-B5F9-BE88FB69C66E}"/>
              </a:ext>
            </a:extLst>
          </p:cNvPr>
          <p:cNvSpPr/>
          <p:nvPr/>
        </p:nvSpPr>
        <p:spPr>
          <a:xfrm>
            <a:off x="3535325" y="785341"/>
            <a:ext cx="2248787" cy="223968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A199E45-E936-A6C3-9D04-C297C0DAEC06}"/>
              </a:ext>
            </a:extLst>
          </p:cNvPr>
          <p:cNvSpPr txBox="1"/>
          <p:nvPr/>
        </p:nvSpPr>
        <p:spPr>
          <a:xfrm>
            <a:off x="3728646" y="3119840"/>
            <a:ext cx="2131826" cy="1384995"/>
          </a:xfrm>
          <a:prstGeom prst="rect">
            <a:avLst/>
          </a:prstGeom>
          <a:noFill/>
        </p:spPr>
        <p:txBody>
          <a:bodyPr wrap="square" rtlCol="0">
            <a:spAutoFit/>
          </a:bodyPr>
          <a:lstStyle/>
          <a:p>
            <a:r>
              <a:rPr lang="en-US" sz="1400" dirty="0">
                <a:solidFill>
                  <a:srgbClr val="0070C0"/>
                </a:solidFill>
              </a:rPr>
              <a:t>Peter Anderson is a leading  hotel and spa consultant, and on the Advisory Board of The Ageless Traveler. </a:t>
            </a:r>
            <a:r>
              <a:rPr lang="en-US" sz="1400" dirty="0">
                <a:solidFill>
                  <a:srgbClr val="0070C0"/>
                </a:solidFill>
                <a:hlinkClick r:id="rId2"/>
              </a:rPr>
              <a:t>Listen to his Podcast Interview.</a:t>
            </a:r>
            <a:endParaRPr lang="en-US" sz="1400" dirty="0">
              <a:solidFill>
                <a:srgbClr val="0070C0"/>
              </a:solidFill>
            </a:endParaRPr>
          </a:p>
        </p:txBody>
      </p:sp>
      <p:sp>
        <p:nvSpPr>
          <p:cNvPr id="13" name="TextBox 12">
            <a:extLst>
              <a:ext uri="{FF2B5EF4-FFF2-40B4-BE49-F238E27FC236}">
                <a16:creationId xmlns:a16="http://schemas.microsoft.com/office/drawing/2014/main" id="{32C04EB9-58AA-F16C-34E0-9380A439B6BC}"/>
              </a:ext>
            </a:extLst>
          </p:cNvPr>
          <p:cNvSpPr txBox="1"/>
          <p:nvPr/>
        </p:nvSpPr>
        <p:spPr>
          <a:xfrm>
            <a:off x="6472705" y="837271"/>
            <a:ext cx="1740064" cy="2000548"/>
          </a:xfrm>
          <a:prstGeom prst="rect">
            <a:avLst/>
          </a:prstGeom>
          <a:noFill/>
        </p:spPr>
        <p:txBody>
          <a:bodyPr wrap="square">
            <a:spAutoFit/>
          </a:bodyPr>
          <a:lstStyle/>
          <a:p>
            <a:r>
              <a:rPr lang="en-US" sz="1400" b="1" dirty="0">
                <a:solidFill>
                  <a:schemeClr val="tx2">
                    <a:lumMod val="50000"/>
                    <a:lumOff val="50000"/>
                  </a:schemeClr>
                </a:solidFill>
              </a:rPr>
              <a:t>The Concierge</a:t>
            </a:r>
          </a:p>
          <a:p>
            <a:endParaRPr lang="en-US" sz="1400" b="1" dirty="0">
              <a:solidFill>
                <a:schemeClr val="tx2">
                  <a:lumMod val="50000"/>
                  <a:lumOff val="50000"/>
                </a:schemeClr>
              </a:solidFill>
            </a:endParaRPr>
          </a:p>
          <a:p>
            <a:r>
              <a:rPr lang="en-US" sz="1200" dirty="0">
                <a:solidFill>
                  <a:schemeClr val="tx2">
                    <a:lumMod val="50000"/>
                    <a:lumOff val="50000"/>
                  </a:schemeClr>
                </a:solidFill>
              </a:rPr>
              <a:t>If you plan to sightsee, is there a concierge that can save you from waiting in line for tickets, get accessible seats at theatres, and guide you to accessible transportation?</a:t>
            </a:r>
          </a:p>
        </p:txBody>
      </p:sp>
      <p:sp>
        <p:nvSpPr>
          <p:cNvPr id="14" name="TextBox 13">
            <a:extLst>
              <a:ext uri="{FF2B5EF4-FFF2-40B4-BE49-F238E27FC236}">
                <a16:creationId xmlns:a16="http://schemas.microsoft.com/office/drawing/2014/main" id="{A9C6E8A1-9D94-D3DE-15F0-7412B05613FF}"/>
              </a:ext>
            </a:extLst>
          </p:cNvPr>
          <p:cNvSpPr txBox="1"/>
          <p:nvPr/>
        </p:nvSpPr>
        <p:spPr>
          <a:xfrm>
            <a:off x="6150763" y="702619"/>
            <a:ext cx="428980"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15" name="TextBox 14">
            <a:extLst>
              <a:ext uri="{FF2B5EF4-FFF2-40B4-BE49-F238E27FC236}">
                <a16:creationId xmlns:a16="http://schemas.microsoft.com/office/drawing/2014/main" id="{BDBF86E1-7694-B2F6-605E-D77D64D9DEE0}"/>
              </a:ext>
            </a:extLst>
          </p:cNvPr>
          <p:cNvSpPr txBox="1"/>
          <p:nvPr/>
        </p:nvSpPr>
        <p:spPr>
          <a:xfrm>
            <a:off x="8182176" y="837947"/>
            <a:ext cx="1950256" cy="2361929"/>
          </a:xfrm>
          <a:prstGeom prst="rect">
            <a:avLst/>
          </a:prstGeom>
          <a:noFill/>
        </p:spPr>
        <p:txBody>
          <a:bodyPr wrap="square">
            <a:spAutoFit/>
          </a:bodyPr>
          <a:lstStyle/>
          <a:p>
            <a:pPr marR="0" lvl="0">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Management on Duty </a:t>
            </a:r>
          </a:p>
          <a:p>
            <a:pPr marR="0" lvl="0">
              <a:spcBef>
                <a:spcPts val="0"/>
              </a:spcBef>
              <a:spcAft>
                <a:spcPts val="0"/>
              </a:spcAft>
            </a:pPr>
            <a:endPar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spcBef>
                <a:spcPts val="0"/>
              </a:spcBef>
              <a:spcAft>
                <a:spcPts val="0"/>
              </a:spcAft>
            </a:pPr>
            <a:r>
              <a:rPr lang="en-US" sz="1200" kern="0" dirty="0">
                <a:solidFill>
                  <a:schemeClr val="tx2">
                    <a:lumMod val="50000"/>
                    <a:lumOff val="50000"/>
                  </a:schemeClr>
                </a:solidFill>
                <a:effectLst/>
                <a:ea typeface="Times New Roman" panose="02020603050405020304" pitchFamily="18" charset="0"/>
                <a:cs typeface="Times New Roman" panose="02020603050405020304" pitchFamily="18" charset="0"/>
              </a:rPr>
              <a:t>How big is the staff, how is it structured, especially in the evenings and after hours? What are the protocols? What do we do if we have an emergency? How close is the nearest hospital? Is there a hotel doctor? </a:t>
            </a:r>
          </a:p>
          <a:p>
            <a:pPr marR="0" lvl="0">
              <a:lnSpc>
                <a:spcPct val="115000"/>
              </a:lnSpc>
              <a:spcBef>
                <a:spcPts val="0"/>
              </a:spcBef>
              <a:spcAft>
                <a:spcPts val="0"/>
              </a:spcAft>
            </a:pPr>
            <a:endParaRPr lang="en-US" sz="1050" b="1" kern="100" dirty="0">
              <a:solidFill>
                <a:schemeClr val="tx2">
                  <a:lumMod val="50000"/>
                  <a:lumOff val="50000"/>
                </a:schemeClr>
              </a:solidFill>
              <a:effectLst/>
              <a:ea typeface="Aptos" panose="020B00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D911909-8EEA-85DB-AD5A-053813AACEA9}"/>
              </a:ext>
            </a:extLst>
          </p:cNvPr>
          <p:cNvSpPr txBox="1"/>
          <p:nvPr/>
        </p:nvSpPr>
        <p:spPr>
          <a:xfrm>
            <a:off x="7885947" y="689924"/>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17" name="TextBox 16">
            <a:extLst>
              <a:ext uri="{FF2B5EF4-FFF2-40B4-BE49-F238E27FC236}">
                <a16:creationId xmlns:a16="http://schemas.microsoft.com/office/drawing/2014/main" id="{F42BE7EF-28B8-3753-48AA-260A4BCB44F7}"/>
              </a:ext>
            </a:extLst>
          </p:cNvPr>
          <p:cNvSpPr txBox="1"/>
          <p:nvPr/>
        </p:nvSpPr>
        <p:spPr>
          <a:xfrm>
            <a:off x="10334453" y="839117"/>
            <a:ext cx="1740064" cy="4401205"/>
          </a:xfrm>
          <a:prstGeom prst="rect">
            <a:avLst/>
          </a:prstGeom>
          <a:noFill/>
        </p:spPr>
        <p:txBody>
          <a:bodyPr wrap="square">
            <a:spAutoFit/>
          </a:bodyPr>
          <a:lstStyle/>
          <a:p>
            <a:pPr marR="0" lvl="0">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Security</a:t>
            </a:r>
          </a:p>
          <a:p>
            <a:pPr marR="0" lvl="0">
              <a:spcBef>
                <a:spcPts val="0"/>
              </a:spcBef>
              <a:spcAft>
                <a:spcPts val="0"/>
              </a:spcAft>
            </a:pPr>
            <a:endPar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spcBef>
                <a:spcPts val="0"/>
              </a:spcBef>
              <a:spcAft>
                <a:spcPts val="0"/>
              </a:spcAft>
            </a:pPr>
            <a:r>
              <a:rPr lang="en-US" sz="1200" kern="0" dirty="0">
                <a:solidFill>
                  <a:schemeClr val="tx2">
                    <a:lumMod val="50000"/>
                    <a:lumOff val="50000"/>
                  </a:schemeClr>
                </a:solidFill>
                <a:effectLst/>
                <a:ea typeface="Times New Roman" panose="02020603050405020304" pitchFamily="18" charset="0"/>
                <a:cs typeface="Times New Roman" panose="02020603050405020304" pitchFamily="18" charset="0"/>
              </a:rPr>
              <a:t>If traveling alone or with someone vulnerable, always inquire about a hotel’s security department.  If the security department is outsourced, they may have delineated tasks from which they do not vary. If security is a core part of management, there is often more flexibility in how they can respond to specific guest needs. Do they monitor guests or rely on housekeeping to observe odd guest behavior? </a:t>
            </a:r>
          </a:p>
        </p:txBody>
      </p:sp>
      <p:sp>
        <p:nvSpPr>
          <p:cNvPr id="19" name="TextBox 18">
            <a:extLst>
              <a:ext uri="{FF2B5EF4-FFF2-40B4-BE49-F238E27FC236}">
                <a16:creationId xmlns:a16="http://schemas.microsoft.com/office/drawing/2014/main" id="{A0B39321-58CA-B400-D09C-4E233E8C8BE8}"/>
              </a:ext>
            </a:extLst>
          </p:cNvPr>
          <p:cNvSpPr txBox="1"/>
          <p:nvPr/>
        </p:nvSpPr>
        <p:spPr>
          <a:xfrm>
            <a:off x="10038224" y="691094"/>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20" name="TextBox 19">
            <a:extLst>
              <a:ext uri="{FF2B5EF4-FFF2-40B4-BE49-F238E27FC236}">
                <a16:creationId xmlns:a16="http://schemas.microsoft.com/office/drawing/2014/main" id="{9AA490CA-D750-A1D1-AEEA-0045DFCCFC01}"/>
              </a:ext>
            </a:extLst>
          </p:cNvPr>
          <p:cNvSpPr txBox="1"/>
          <p:nvPr/>
        </p:nvSpPr>
        <p:spPr>
          <a:xfrm>
            <a:off x="6448650" y="3119840"/>
            <a:ext cx="1740064" cy="2554545"/>
          </a:xfrm>
          <a:prstGeom prst="rect">
            <a:avLst/>
          </a:prstGeom>
          <a:noFill/>
        </p:spPr>
        <p:txBody>
          <a:bodyPr wrap="square">
            <a:spAutoFit/>
          </a:bodyPr>
          <a:lstStyle/>
          <a:p>
            <a:r>
              <a:rPr lang="en-US" sz="1400" b="1" dirty="0">
                <a:solidFill>
                  <a:schemeClr val="tx2">
                    <a:lumMod val="50000"/>
                    <a:lumOff val="50000"/>
                  </a:schemeClr>
                </a:solidFill>
              </a:rPr>
              <a:t>Food and Beverage </a:t>
            </a:r>
          </a:p>
          <a:p>
            <a:endParaRPr lang="en-US" sz="1400" b="1" dirty="0">
              <a:solidFill>
                <a:schemeClr val="tx2">
                  <a:lumMod val="50000"/>
                  <a:lumOff val="50000"/>
                </a:schemeClr>
              </a:solidFill>
            </a:endParaRPr>
          </a:p>
          <a:p>
            <a:r>
              <a:rPr lang="en-US" sz="1200" dirty="0">
                <a:solidFill>
                  <a:schemeClr val="tx2">
                    <a:lumMod val="50000"/>
                    <a:lumOff val="50000"/>
                  </a:schemeClr>
                </a:solidFill>
              </a:rPr>
              <a:t>Can they accommodate dietary restrictions, food allergies, room service, and other special requests? Do they address food issues, including sugar-free, low salt, celiac, and dairy-free food allergies? </a:t>
            </a:r>
          </a:p>
        </p:txBody>
      </p:sp>
      <p:sp>
        <p:nvSpPr>
          <p:cNvPr id="21" name="TextBox 20">
            <a:extLst>
              <a:ext uri="{FF2B5EF4-FFF2-40B4-BE49-F238E27FC236}">
                <a16:creationId xmlns:a16="http://schemas.microsoft.com/office/drawing/2014/main" id="{ED9CB661-4971-DD45-B617-3E9D573FA5F2}"/>
              </a:ext>
            </a:extLst>
          </p:cNvPr>
          <p:cNvSpPr txBox="1"/>
          <p:nvPr/>
        </p:nvSpPr>
        <p:spPr>
          <a:xfrm>
            <a:off x="6126708" y="2985188"/>
            <a:ext cx="428980" cy="584775"/>
          </a:xfrm>
          <a:prstGeom prst="rect">
            <a:avLst/>
          </a:prstGeom>
          <a:noFill/>
        </p:spPr>
        <p:txBody>
          <a:bodyPr wrap="square" rtlCol="0">
            <a:spAutoFit/>
          </a:bodyPr>
          <a:lstStyle/>
          <a:p>
            <a:r>
              <a:rPr lang="en-US" sz="3200" b="1" dirty="0">
                <a:solidFill>
                  <a:schemeClr val="accent2">
                    <a:lumMod val="75000"/>
                  </a:schemeClr>
                </a:solidFill>
              </a:rPr>
              <a:t>4</a:t>
            </a:r>
          </a:p>
        </p:txBody>
      </p:sp>
      <p:sp>
        <p:nvSpPr>
          <p:cNvPr id="22" name="TextBox 21">
            <a:extLst>
              <a:ext uri="{FF2B5EF4-FFF2-40B4-BE49-F238E27FC236}">
                <a16:creationId xmlns:a16="http://schemas.microsoft.com/office/drawing/2014/main" id="{F667889D-83DB-4528-FEF5-54CF692631F0}"/>
              </a:ext>
            </a:extLst>
          </p:cNvPr>
          <p:cNvSpPr txBox="1"/>
          <p:nvPr/>
        </p:nvSpPr>
        <p:spPr>
          <a:xfrm>
            <a:off x="8469259" y="3088619"/>
            <a:ext cx="1740064" cy="3125727"/>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Accessibility </a:t>
            </a:r>
          </a:p>
          <a:p>
            <a:pPr marR="0" lvl="0">
              <a:lnSpc>
                <a:spcPct val="115000"/>
              </a:lnSpc>
              <a:spcBef>
                <a:spcPts val="0"/>
              </a:spcBef>
              <a:spcAft>
                <a:spcPts val="0"/>
              </a:spcAft>
            </a:pPr>
            <a:endPar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200" kern="0" dirty="0">
                <a:solidFill>
                  <a:schemeClr val="tx2">
                    <a:lumMod val="50000"/>
                    <a:lumOff val="50000"/>
                  </a:schemeClr>
                </a:solidFill>
                <a:effectLst/>
                <a:ea typeface="Times New Roman" panose="02020603050405020304" pitchFamily="18" charset="0"/>
                <a:cs typeface="Times New Roman" panose="02020603050405020304" pitchFamily="18" charset="0"/>
              </a:rPr>
              <a:t>Understanding ingress and egress routes and emergency routes is essential for staff and guests.  If there is a fire, is there help or just a loud alarm?  Can The hotel provide first-floor guest rooms? What type of ventilation and temperature controls are offered? </a:t>
            </a:r>
          </a:p>
        </p:txBody>
      </p:sp>
      <p:sp>
        <p:nvSpPr>
          <p:cNvPr id="23" name="TextBox 22">
            <a:extLst>
              <a:ext uri="{FF2B5EF4-FFF2-40B4-BE49-F238E27FC236}">
                <a16:creationId xmlns:a16="http://schemas.microsoft.com/office/drawing/2014/main" id="{67811570-101A-5F04-D31C-2A6D015A7E8C}"/>
              </a:ext>
            </a:extLst>
          </p:cNvPr>
          <p:cNvSpPr txBox="1"/>
          <p:nvPr/>
        </p:nvSpPr>
        <p:spPr>
          <a:xfrm>
            <a:off x="8173030" y="2940596"/>
            <a:ext cx="428980" cy="584775"/>
          </a:xfrm>
          <a:prstGeom prst="rect">
            <a:avLst/>
          </a:prstGeom>
          <a:noFill/>
        </p:spPr>
        <p:txBody>
          <a:bodyPr wrap="square" rtlCol="0">
            <a:spAutoFit/>
          </a:bodyPr>
          <a:lstStyle/>
          <a:p>
            <a:r>
              <a:rPr lang="en-US" sz="3200" b="1" dirty="0">
                <a:solidFill>
                  <a:schemeClr val="accent2">
                    <a:lumMod val="75000"/>
                  </a:schemeClr>
                </a:solidFill>
              </a:rPr>
              <a:t>5</a:t>
            </a:r>
          </a:p>
        </p:txBody>
      </p:sp>
      <p:sp>
        <p:nvSpPr>
          <p:cNvPr id="27" name="TextBox 26">
            <a:extLst>
              <a:ext uri="{FF2B5EF4-FFF2-40B4-BE49-F238E27FC236}">
                <a16:creationId xmlns:a16="http://schemas.microsoft.com/office/drawing/2014/main" id="{B6F7169C-CDEE-C0D6-4D65-249723720188}"/>
              </a:ext>
            </a:extLst>
          </p:cNvPr>
          <p:cNvSpPr txBox="1"/>
          <p:nvPr/>
        </p:nvSpPr>
        <p:spPr>
          <a:xfrm>
            <a:off x="6308213" y="206552"/>
            <a:ext cx="5525825" cy="369332"/>
          </a:xfrm>
          <a:prstGeom prst="rect">
            <a:avLst/>
          </a:prstGeom>
          <a:noFill/>
        </p:spPr>
        <p:txBody>
          <a:bodyPr wrap="square" rtlCol="0">
            <a:spAutoFit/>
          </a:bodyPr>
          <a:lstStyle/>
          <a:p>
            <a:r>
              <a:rPr lang="en-US" b="1" kern="0" dirty="0">
                <a:solidFill>
                  <a:schemeClr val="tx2">
                    <a:lumMod val="75000"/>
                    <a:lumOff val="25000"/>
                  </a:schemeClr>
                </a:solidFill>
                <a:latin typeface="Arial" panose="020B0604020202020204" pitchFamily="34" charset="0"/>
                <a:ea typeface="Times New Roman" panose="02020603050405020304" pitchFamily="18" charset="0"/>
              </a:rPr>
              <a:t>Five</a:t>
            </a:r>
            <a:r>
              <a:rPr lang="en-US" sz="1800" b="1" kern="0" dirty="0">
                <a:solidFill>
                  <a:schemeClr val="tx2">
                    <a:lumMod val="75000"/>
                    <a:lumOff val="25000"/>
                  </a:schemeClr>
                </a:solidFill>
                <a:effectLst/>
                <a:latin typeface="Arial" panose="020B0604020202020204" pitchFamily="34" charset="0"/>
                <a:ea typeface="Times New Roman" panose="02020603050405020304" pitchFamily="18" charset="0"/>
              </a:rPr>
              <a:t> Hotel </a:t>
            </a:r>
            <a:r>
              <a:rPr lang="en-US" b="1" kern="0" dirty="0">
                <a:solidFill>
                  <a:schemeClr val="tx2">
                    <a:lumMod val="75000"/>
                    <a:lumOff val="25000"/>
                  </a:schemeClr>
                </a:solidFill>
                <a:latin typeface="Arial" panose="020B0604020202020204" pitchFamily="34" charset="0"/>
                <a:ea typeface="Times New Roman" panose="02020603050405020304" pitchFamily="18" charset="0"/>
              </a:rPr>
              <a:t>Functions </a:t>
            </a:r>
            <a:r>
              <a:rPr lang="en-US" sz="1800" b="1" kern="0" dirty="0">
                <a:solidFill>
                  <a:schemeClr val="tx2">
                    <a:lumMod val="75000"/>
                    <a:lumOff val="25000"/>
                  </a:schemeClr>
                </a:solidFill>
                <a:effectLst/>
                <a:latin typeface="Arial" panose="020B0604020202020204" pitchFamily="34" charset="0"/>
                <a:ea typeface="Times New Roman" panose="02020603050405020304" pitchFamily="18" charset="0"/>
              </a:rPr>
              <a:t>to Be Aware Of</a:t>
            </a:r>
            <a:endParaRPr lang="en-US" sz="2400" b="1" dirty="0">
              <a:solidFill>
                <a:schemeClr val="tx2">
                  <a:lumMod val="75000"/>
                  <a:lumOff val="25000"/>
                </a:schemeClr>
              </a:solidFill>
            </a:endParaRPr>
          </a:p>
        </p:txBody>
      </p:sp>
      <p:cxnSp>
        <p:nvCxnSpPr>
          <p:cNvPr id="28" name="Straight Connector 27">
            <a:extLst>
              <a:ext uri="{FF2B5EF4-FFF2-40B4-BE49-F238E27FC236}">
                <a16:creationId xmlns:a16="http://schemas.microsoft.com/office/drawing/2014/main" id="{FACEA677-988C-E81F-CC26-3687F7E8CFCC}"/>
              </a:ext>
            </a:extLst>
          </p:cNvPr>
          <p:cNvCxnSpPr>
            <a:cxnSpLocks/>
          </p:cNvCxnSpPr>
          <p:nvPr/>
        </p:nvCxnSpPr>
        <p:spPr>
          <a:xfrm>
            <a:off x="6308213" y="574748"/>
            <a:ext cx="393139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pic>
        <p:nvPicPr>
          <p:cNvPr id="32" name="Picture 31" descr="A person in a suit and tie&#10;&#10;Description automatically generated">
            <a:extLst>
              <a:ext uri="{FF2B5EF4-FFF2-40B4-BE49-F238E27FC236}">
                <a16:creationId xmlns:a16="http://schemas.microsoft.com/office/drawing/2014/main" id="{D7E55FF3-8961-8657-D9DD-3487644D7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784" y="1104381"/>
            <a:ext cx="1300244" cy="1601601"/>
          </a:xfrm>
          <a:prstGeom prst="rect">
            <a:avLst/>
          </a:prstGeom>
        </p:spPr>
      </p:pic>
      <p:pic>
        <p:nvPicPr>
          <p:cNvPr id="33" name="Picture 32">
            <a:extLst>
              <a:ext uri="{FF2B5EF4-FFF2-40B4-BE49-F238E27FC236}">
                <a16:creationId xmlns:a16="http://schemas.microsoft.com/office/drawing/2014/main" id="{0AC8B285-4420-980C-8626-A0CAF905CACE}"/>
              </a:ext>
            </a:extLst>
          </p:cNvPr>
          <p:cNvPicPr>
            <a:picLocks noChangeAspect="1"/>
          </p:cNvPicPr>
          <p:nvPr/>
        </p:nvPicPr>
        <p:blipFill>
          <a:blip r:embed="rId4"/>
          <a:stretch>
            <a:fillRect/>
          </a:stretch>
        </p:blipFill>
        <p:spPr>
          <a:xfrm>
            <a:off x="3640991" y="4599651"/>
            <a:ext cx="2143125" cy="2143125"/>
          </a:xfrm>
          <a:prstGeom prst="rect">
            <a:avLst/>
          </a:prstGeom>
        </p:spPr>
      </p:pic>
      <p:sp>
        <p:nvSpPr>
          <p:cNvPr id="34" name="TextBox 33">
            <a:extLst>
              <a:ext uri="{FF2B5EF4-FFF2-40B4-BE49-F238E27FC236}">
                <a16:creationId xmlns:a16="http://schemas.microsoft.com/office/drawing/2014/main" id="{8A2CD10A-3331-814F-BD95-2DF59EBD52E6}"/>
              </a:ext>
            </a:extLst>
          </p:cNvPr>
          <p:cNvSpPr txBox="1"/>
          <p:nvPr/>
        </p:nvSpPr>
        <p:spPr>
          <a:xfrm>
            <a:off x="170120" y="988828"/>
            <a:ext cx="2970348" cy="2893100"/>
          </a:xfrm>
          <a:prstGeom prst="rect">
            <a:avLst/>
          </a:prstGeom>
          <a:noFill/>
        </p:spPr>
        <p:txBody>
          <a:bodyPr wrap="square" rtlCol="0">
            <a:spAutoFit/>
          </a:bodyPr>
          <a:lstStyle/>
          <a:p>
            <a:r>
              <a:rPr lang="en-US" b="1" dirty="0">
                <a:solidFill>
                  <a:schemeClr val="tx2">
                    <a:lumMod val="75000"/>
                    <a:lumOff val="25000"/>
                  </a:schemeClr>
                </a:solidFill>
              </a:rPr>
              <a:t>Best Destination for  Rejuvenation</a:t>
            </a:r>
          </a:p>
          <a:p>
            <a:endParaRPr lang="en-US" dirty="0"/>
          </a:p>
          <a:p>
            <a:pPr marL="285750" indent="-285750">
              <a:buFont typeface="Wingdings" panose="05000000000000000000" pitchFamily="2" charset="2"/>
              <a:buChar char="v"/>
            </a:pPr>
            <a:r>
              <a:rPr lang="en-US" sz="1600" dirty="0">
                <a:solidFill>
                  <a:schemeClr val="tx2">
                    <a:lumMod val="75000"/>
                    <a:lumOff val="25000"/>
                  </a:schemeClr>
                </a:solidFill>
              </a:rPr>
              <a:t>Spa and Wellness Resorts</a:t>
            </a:r>
          </a:p>
          <a:p>
            <a:pPr marL="285750" indent="-285750">
              <a:buFont typeface="Wingdings" panose="05000000000000000000" pitchFamily="2" charset="2"/>
              <a:buChar char="v"/>
            </a:pPr>
            <a:r>
              <a:rPr lang="en-US" sz="1600" dirty="0">
                <a:solidFill>
                  <a:schemeClr val="tx2">
                    <a:lumMod val="75000"/>
                    <a:lumOff val="25000"/>
                  </a:schemeClr>
                </a:solidFill>
              </a:rPr>
              <a:t>Women’s Travel Specialists</a:t>
            </a:r>
          </a:p>
          <a:p>
            <a:pPr marL="285750" indent="-285750">
              <a:buFont typeface="Wingdings" panose="05000000000000000000" pitchFamily="2" charset="2"/>
              <a:buChar char="v"/>
            </a:pPr>
            <a:r>
              <a:rPr lang="en-US" sz="1600" dirty="0">
                <a:solidFill>
                  <a:schemeClr val="tx2">
                    <a:lumMod val="75000"/>
                    <a:lumOff val="25000"/>
                  </a:schemeClr>
                </a:solidFill>
              </a:rPr>
              <a:t>Golf Resorts</a:t>
            </a:r>
          </a:p>
          <a:p>
            <a:pPr marL="285750" indent="-285750">
              <a:buFont typeface="Wingdings" panose="05000000000000000000" pitchFamily="2" charset="2"/>
              <a:buChar char="v"/>
            </a:pPr>
            <a:r>
              <a:rPr lang="en-US" sz="1600" dirty="0">
                <a:solidFill>
                  <a:schemeClr val="tx2">
                    <a:lumMod val="75000"/>
                    <a:lumOff val="25000"/>
                  </a:schemeClr>
                </a:solidFill>
              </a:rPr>
              <a:t>Caregiver Respite Cruises</a:t>
            </a:r>
          </a:p>
          <a:p>
            <a:pPr marL="285750" indent="-285750">
              <a:buFont typeface="Wingdings" panose="05000000000000000000" pitchFamily="2" charset="2"/>
              <a:buChar char="v"/>
            </a:pPr>
            <a:r>
              <a:rPr lang="en-US" sz="1600" dirty="0">
                <a:solidFill>
                  <a:schemeClr val="tx2">
                    <a:lumMod val="75000"/>
                    <a:lumOff val="25000"/>
                  </a:schemeClr>
                </a:solidFill>
              </a:rPr>
              <a:t>Lifelong Learning Trips</a:t>
            </a:r>
          </a:p>
          <a:p>
            <a:pPr marL="285750" indent="-285750">
              <a:buFont typeface="Wingdings" panose="05000000000000000000" pitchFamily="2" charset="2"/>
              <a:buChar char="v"/>
            </a:pPr>
            <a:r>
              <a:rPr lang="en-US" sz="1600" dirty="0">
                <a:solidFill>
                  <a:schemeClr val="tx2">
                    <a:lumMod val="75000"/>
                    <a:lumOff val="25000"/>
                  </a:schemeClr>
                </a:solidFill>
              </a:rPr>
              <a:t>Music and Art and Theater Festivals</a:t>
            </a:r>
          </a:p>
          <a:p>
            <a:pPr marL="285750" indent="-285750">
              <a:buFont typeface="Wingdings" panose="05000000000000000000" pitchFamily="2" charset="2"/>
              <a:buChar char="v"/>
            </a:pPr>
            <a:r>
              <a:rPr lang="en-US" sz="1600" dirty="0">
                <a:solidFill>
                  <a:schemeClr val="tx2">
                    <a:lumMod val="75000"/>
                    <a:lumOff val="25000"/>
                  </a:schemeClr>
                </a:solidFill>
              </a:rPr>
              <a:t>Safari and Nature Travel</a:t>
            </a:r>
          </a:p>
        </p:txBody>
      </p:sp>
      <p:sp>
        <p:nvSpPr>
          <p:cNvPr id="36" name="TextBox 35">
            <a:extLst>
              <a:ext uri="{FF2B5EF4-FFF2-40B4-BE49-F238E27FC236}">
                <a16:creationId xmlns:a16="http://schemas.microsoft.com/office/drawing/2014/main" id="{3CF55F56-4069-55BC-1DCA-89B9331D8043}"/>
              </a:ext>
            </a:extLst>
          </p:cNvPr>
          <p:cNvSpPr txBox="1"/>
          <p:nvPr/>
        </p:nvSpPr>
        <p:spPr>
          <a:xfrm>
            <a:off x="170120" y="4312070"/>
            <a:ext cx="2806337" cy="2154436"/>
          </a:xfrm>
          <a:prstGeom prst="rect">
            <a:avLst/>
          </a:prstGeom>
          <a:noFill/>
        </p:spPr>
        <p:txBody>
          <a:bodyPr wrap="square">
            <a:spAutoFit/>
          </a:bodyPr>
          <a:lstStyle/>
          <a:p>
            <a:r>
              <a:rPr lang="en-US" b="1" dirty="0">
                <a:solidFill>
                  <a:schemeClr val="tx2">
                    <a:lumMod val="75000"/>
                    <a:lumOff val="25000"/>
                  </a:schemeClr>
                </a:solidFill>
              </a:rPr>
              <a:t>Caregiver/Care Recipient Travel</a:t>
            </a:r>
          </a:p>
          <a:p>
            <a:endParaRPr lang="en-US" b="1" dirty="0">
              <a:solidFill>
                <a:schemeClr val="tx2">
                  <a:lumMod val="75000"/>
                  <a:lumOff val="25000"/>
                </a:schemeClr>
              </a:solidFill>
            </a:endParaRPr>
          </a:p>
          <a:p>
            <a:pPr marL="285750" indent="-285750">
              <a:buFont typeface="Wingdings" panose="05000000000000000000" pitchFamily="2" charset="2"/>
              <a:buChar char="v"/>
            </a:pPr>
            <a:r>
              <a:rPr lang="en-US" sz="1600" dirty="0">
                <a:solidFill>
                  <a:schemeClr val="tx2">
                    <a:lumMod val="75000"/>
                    <a:lumOff val="25000"/>
                  </a:schemeClr>
                </a:solidFill>
              </a:rPr>
              <a:t>Cruises</a:t>
            </a:r>
          </a:p>
          <a:p>
            <a:pPr marL="285750" indent="-285750">
              <a:buFont typeface="Wingdings" panose="05000000000000000000" pitchFamily="2" charset="2"/>
              <a:buChar char="v"/>
            </a:pPr>
            <a:r>
              <a:rPr lang="en-US" sz="1600" dirty="0">
                <a:solidFill>
                  <a:schemeClr val="tx2">
                    <a:lumMod val="75000"/>
                    <a:lumOff val="25000"/>
                  </a:schemeClr>
                </a:solidFill>
              </a:rPr>
              <a:t>River Cruises</a:t>
            </a:r>
          </a:p>
          <a:p>
            <a:pPr marL="285750" indent="-285750">
              <a:buFont typeface="Wingdings" panose="05000000000000000000" pitchFamily="2" charset="2"/>
              <a:buChar char="v"/>
            </a:pPr>
            <a:r>
              <a:rPr lang="en-US" sz="1600" dirty="0">
                <a:solidFill>
                  <a:schemeClr val="tx2">
                    <a:lumMod val="75000"/>
                    <a:lumOff val="25000"/>
                  </a:schemeClr>
                </a:solidFill>
              </a:rPr>
              <a:t>Theme Parks</a:t>
            </a:r>
          </a:p>
          <a:p>
            <a:pPr marL="285750" indent="-285750">
              <a:buFont typeface="Wingdings" panose="05000000000000000000" pitchFamily="2" charset="2"/>
              <a:buChar char="v"/>
            </a:pPr>
            <a:r>
              <a:rPr lang="en-US" sz="1600" dirty="0">
                <a:solidFill>
                  <a:schemeClr val="tx2">
                    <a:lumMod val="75000"/>
                    <a:lumOff val="25000"/>
                  </a:schemeClr>
                </a:solidFill>
              </a:rPr>
              <a:t>National Parks</a:t>
            </a:r>
          </a:p>
          <a:p>
            <a:pPr marL="285750" indent="-285750">
              <a:buFont typeface="Wingdings" panose="05000000000000000000" pitchFamily="2" charset="2"/>
              <a:buChar char="v"/>
            </a:pPr>
            <a:r>
              <a:rPr lang="en-US" sz="1600" dirty="0">
                <a:solidFill>
                  <a:schemeClr val="tx2">
                    <a:lumMod val="75000"/>
                    <a:lumOff val="25000"/>
                  </a:schemeClr>
                </a:solidFill>
              </a:rPr>
              <a:t>Visiting Family and Friends</a:t>
            </a:r>
          </a:p>
        </p:txBody>
      </p:sp>
    </p:spTree>
    <p:extLst>
      <p:ext uri="{BB962C8B-B14F-4D97-AF65-F5344CB8AC3E}">
        <p14:creationId xmlns:p14="http://schemas.microsoft.com/office/powerpoint/2010/main" val="1346209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4A242C-4D8C-20B5-4058-089CBC97D8F4}"/>
              </a:ext>
            </a:extLst>
          </p:cNvPr>
          <p:cNvSpPr/>
          <p:nvPr/>
        </p:nvSpPr>
        <p:spPr>
          <a:xfrm>
            <a:off x="6233337" y="-1"/>
            <a:ext cx="5879805" cy="67729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148081"/>
            <a:ext cx="3359888" cy="461665"/>
          </a:xfrm>
          <a:prstGeom prst="rect">
            <a:avLst/>
          </a:prstGeom>
          <a:noFill/>
        </p:spPr>
        <p:txBody>
          <a:bodyPr wrap="square" rtlCol="0">
            <a:spAutoFit/>
          </a:bodyPr>
          <a:lstStyle/>
          <a:p>
            <a:r>
              <a:rPr lang="en-US" sz="2400" b="1" dirty="0">
                <a:solidFill>
                  <a:schemeClr val="tx2">
                    <a:lumMod val="75000"/>
                    <a:lumOff val="25000"/>
                  </a:schemeClr>
                </a:solidFill>
              </a:rPr>
              <a:t>Preparing for Air Travel </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70121" y="686401"/>
            <a:ext cx="3359888"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71408062-6A22-E541-E687-8C6BFAAFBD63}"/>
              </a:ext>
            </a:extLst>
          </p:cNvPr>
          <p:cNvSpPr txBox="1"/>
          <p:nvPr/>
        </p:nvSpPr>
        <p:spPr>
          <a:xfrm>
            <a:off x="292396" y="763057"/>
            <a:ext cx="2882531" cy="5724644"/>
          </a:xfrm>
          <a:prstGeom prst="rect">
            <a:avLst/>
          </a:prstGeom>
          <a:noFill/>
        </p:spPr>
        <p:txBody>
          <a:bodyPr wrap="square" rtlCol="0">
            <a:spAutoFit/>
          </a:bodyPr>
          <a:lstStyle/>
          <a:p>
            <a:r>
              <a:rPr lang="en-US" b="1" i="1" dirty="0"/>
              <a:t>Advice From a Travel Pro</a:t>
            </a:r>
          </a:p>
          <a:p>
            <a:endParaRPr lang="en-US" sz="1600" b="1" dirty="0"/>
          </a:p>
          <a:p>
            <a:r>
              <a:rPr lang="en-US" sz="1600" b="1" dirty="0"/>
              <a:t>Caregiver and Dementia Travel Planner Carol Sargent, a Member of The Ageless Travel Advisory Board, advises:</a:t>
            </a:r>
          </a:p>
          <a:p>
            <a:endParaRPr lang="en-US" sz="1200" b="1" dirty="0"/>
          </a:p>
          <a:p>
            <a:pPr marL="685800" lvl="1" indent="-228600">
              <a:buFont typeface="+mj-lt"/>
              <a:buAutoNum type="arabicPeriod"/>
            </a:pPr>
            <a:r>
              <a:rPr lang="en-US" sz="1600" b="1" i="1" dirty="0"/>
              <a:t>Discuss what anxieties you have about airports.</a:t>
            </a:r>
          </a:p>
          <a:p>
            <a:pPr marL="685800" lvl="1" indent="-228600">
              <a:buFont typeface="+mj-lt"/>
              <a:buAutoNum type="arabicPeriod"/>
            </a:pPr>
            <a:r>
              <a:rPr lang="en-US" sz="1600" b="1" i="1" dirty="0"/>
              <a:t>Research smaller alternative airports.</a:t>
            </a:r>
          </a:p>
          <a:p>
            <a:pPr marL="685800" lvl="1" indent="-228600">
              <a:buFont typeface="+mj-lt"/>
              <a:buAutoNum type="arabicPeriod"/>
            </a:pPr>
            <a:r>
              <a:rPr lang="en-US" sz="1600" b="1" i="1" dirty="0"/>
              <a:t>Select less busy flight times.</a:t>
            </a:r>
          </a:p>
          <a:p>
            <a:pPr marL="685800" lvl="1" indent="-228600">
              <a:buFont typeface="+mj-lt"/>
              <a:buAutoNum type="arabicPeriod"/>
            </a:pPr>
            <a:r>
              <a:rPr lang="en-US" sz="1600" b="1" i="1" dirty="0"/>
              <a:t>Check out the volunteer assistance programs.</a:t>
            </a:r>
          </a:p>
          <a:p>
            <a:pPr marL="685800" lvl="1" indent="-228600">
              <a:buFont typeface="+mj-lt"/>
              <a:buAutoNum type="arabicPeriod"/>
            </a:pPr>
            <a:r>
              <a:rPr lang="en-US" sz="1600" b="1" i="1" dirty="0"/>
              <a:t>Go through express security. </a:t>
            </a:r>
          </a:p>
          <a:p>
            <a:pPr marL="685800" lvl="1" indent="-228600">
              <a:buFont typeface="+mj-lt"/>
              <a:buAutoNum type="arabicPeriod"/>
            </a:pPr>
            <a:r>
              <a:rPr lang="en-US" sz="1600" b="1" i="1" dirty="0"/>
              <a:t>Consider professional companion services.</a:t>
            </a:r>
          </a:p>
        </p:txBody>
      </p:sp>
      <p:sp>
        <p:nvSpPr>
          <p:cNvPr id="5" name="TextBox 4">
            <a:extLst>
              <a:ext uri="{FF2B5EF4-FFF2-40B4-BE49-F238E27FC236}">
                <a16:creationId xmlns:a16="http://schemas.microsoft.com/office/drawing/2014/main" id="{EC6EC19B-A7F6-6C08-38F4-0445EAA5A994}"/>
              </a:ext>
            </a:extLst>
          </p:cNvPr>
          <p:cNvSpPr txBox="1"/>
          <p:nvPr/>
        </p:nvSpPr>
        <p:spPr>
          <a:xfrm>
            <a:off x="6286500" y="181957"/>
            <a:ext cx="5773478" cy="6494085"/>
          </a:xfrm>
          <a:prstGeom prst="rect">
            <a:avLst/>
          </a:prstGeom>
          <a:noFill/>
        </p:spPr>
        <p:txBody>
          <a:bodyPr wrap="square" rtlCol="0">
            <a:spAutoFit/>
          </a:bodyPr>
          <a:lstStyle/>
          <a:p>
            <a:r>
              <a:rPr lang="en-US" b="1" dirty="0">
                <a:solidFill>
                  <a:schemeClr val="bg1"/>
                </a:solidFill>
              </a:rPr>
              <a:t>The BASICS OF AIR TRAVEL </a:t>
            </a:r>
          </a:p>
          <a:p>
            <a:endParaRPr lang="en-US" sz="1400" b="1" dirty="0">
              <a:solidFill>
                <a:schemeClr val="bg1"/>
              </a:solidFill>
            </a:endParaRPr>
          </a:p>
          <a:p>
            <a:pPr marL="685800" lvl="1" indent="-228600">
              <a:buFont typeface="+mj-lt"/>
              <a:buAutoNum type="arabicPeriod"/>
            </a:pPr>
            <a:r>
              <a:rPr lang="en-US" sz="1600" b="1" dirty="0">
                <a:solidFill>
                  <a:schemeClr val="bg1"/>
                </a:solidFill>
              </a:rPr>
              <a:t>Research and understand the policies of the airline you will be flying with. Many airlines have specific guidelines for passengers using wheelchairs, walkers, or other mobility devices. It is essential to communicate your needs in advance and request any necessary.</a:t>
            </a:r>
          </a:p>
          <a:p>
            <a:pPr marL="685800" lvl="1" indent="-228600">
              <a:buFont typeface="+mj-lt"/>
              <a:buAutoNum type="arabicPeriod"/>
            </a:pPr>
            <a:endParaRPr lang="en-US" sz="1600" b="1" dirty="0">
              <a:solidFill>
                <a:schemeClr val="bg1"/>
              </a:solidFill>
            </a:endParaRPr>
          </a:p>
          <a:p>
            <a:pPr marL="685800" lvl="1" indent="-228600">
              <a:buFont typeface="+mj-lt"/>
              <a:buAutoNum type="arabicPeriod"/>
            </a:pPr>
            <a:r>
              <a:rPr lang="en-US" sz="1600" b="1" dirty="0">
                <a:solidFill>
                  <a:schemeClr val="bg1"/>
                </a:solidFill>
              </a:rPr>
              <a:t>Familiarize yourself with the layout of the airport and plan your route from check-in to the boarding gate. Many airports provide services for passengers with disabilities, such as wheelchair assistance or priority boarding. Taking advantage of these services can make the airport experience more manageable for both the traveler and their Caregiver.</a:t>
            </a:r>
          </a:p>
          <a:p>
            <a:pPr marL="685800" lvl="1" indent="-228600">
              <a:buFont typeface="+mj-lt"/>
              <a:buAutoNum type="arabicPeriod"/>
            </a:pPr>
            <a:endParaRPr lang="en-US" sz="1600" b="1" dirty="0">
              <a:solidFill>
                <a:schemeClr val="bg1"/>
              </a:solidFill>
            </a:endParaRPr>
          </a:p>
          <a:p>
            <a:pPr marL="685800" lvl="1" indent="-228600">
              <a:buFont typeface="+mj-lt"/>
              <a:buAutoNum type="arabicPeriod"/>
            </a:pPr>
            <a:r>
              <a:rPr lang="en-US" sz="1600" b="1" dirty="0">
                <a:solidFill>
                  <a:schemeClr val="bg1"/>
                </a:solidFill>
              </a:rPr>
              <a:t>Pack Right for air travel with mobility aids, it is crucial to consider the size and weight limitations of your mobility devices. Some airlines may require specific devices to be checked as baggage, while others allow them to be brought on board as carry-on </a:t>
            </a:r>
            <a:r>
              <a:rPr lang="en-US" sz="1600" b="1" dirty="0" err="1">
                <a:solidFill>
                  <a:schemeClr val="bg1"/>
                </a:solidFill>
              </a:rPr>
              <a:t>itemsBe</a:t>
            </a:r>
            <a:r>
              <a:rPr lang="en-US" sz="1600" b="1" dirty="0">
                <a:solidFill>
                  <a:schemeClr val="bg1"/>
                </a:solidFill>
              </a:rPr>
              <a:t> sure to pack any necessary accessories, such as chargers or cushions, to ensure the comfort and functionality of your mobility aid throughout your journey. </a:t>
            </a:r>
          </a:p>
        </p:txBody>
      </p:sp>
      <p:sp>
        <p:nvSpPr>
          <p:cNvPr id="11" name="TextBox 10">
            <a:extLst>
              <a:ext uri="{FF2B5EF4-FFF2-40B4-BE49-F238E27FC236}">
                <a16:creationId xmlns:a16="http://schemas.microsoft.com/office/drawing/2014/main" id="{3A199E45-E936-A6C3-9D04-C297C0DAEC06}"/>
              </a:ext>
            </a:extLst>
          </p:cNvPr>
          <p:cNvSpPr txBox="1"/>
          <p:nvPr/>
        </p:nvSpPr>
        <p:spPr>
          <a:xfrm>
            <a:off x="3737346" y="2988576"/>
            <a:ext cx="2131826" cy="1600438"/>
          </a:xfrm>
          <a:prstGeom prst="rect">
            <a:avLst/>
          </a:prstGeom>
          <a:noFill/>
        </p:spPr>
        <p:txBody>
          <a:bodyPr wrap="square" rtlCol="0">
            <a:spAutoFit/>
          </a:bodyPr>
          <a:lstStyle/>
          <a:p>
            <a:r>
              <a:rPr lang="en-US" sz="1400" dirty="0">
                <a:solidFill>
                  <a:srgbClr val="0070C0"/>
                </a:solidFill>
              </a:rPr>
              <a:t>Carol Sargent is a leading travel planner for people with Dementia and their Caregivers. Access her expertise from our </a:t>
            </a:r>
            <a:r>
              <a:rPr lang="en-US" sz="1400" dirty="0">
                <a:solidFill>
                  <a:srgbClr val="0070C0"/>
                </a:solidFill>
                <a:hlinkClick r:id="rId2"/>
              </a:rPr>
              <a:t>website</a:t>
            </a:r>
            <a:r>
              <a:rPr lang="en-US" sz="1400" dirty="0">
                <a:solidFill>
                  <a:srgbClr val="0070C0"/>
                </a:solidFill>
              </a:rPr>
              <a:t>, </a:t>
            </a:r>
            <a:r>
              <a:rPr lang="en-US" sz="1400" dirty="0">
                <a:solidFill>
                  <a:srgbClr val="0070C0"/>
                </a:solidFill>
                <a:hlinkClick r:id="rId3"/>
              </a:rPr>
              <a:t>podcast</a:t>
            </a:r>
            <a:r>
              <a:rPr lang="en-US" sz="1400" dirty="0">
                <a:solidFill>
                  <a:srgbClr val="0070C0"/>
                </a:solidFill>
              </a:rPr>
              <a:t>, and </a:t>
            </a:r>
            <a:r>
              <a:rPr lang="en-US" sz="1400" dirty="0">
                <a:solidFill>
                  <a:srgbClr val="0070C0"/>
                </a:solidFill>
                <a:hlinkClick r:id="rId4"/>
              </a:rPr>
              <a:t>YouTube link</a:t>
            </a:r>
            <a:r>
              <a:rPr lang="en-US" sz="1400" dirty="0">
                <a:solidFill>
                  <a:srgbClr val="0070C0"/>
                </a:solidFill>
              </a:rPr>
              <a:t>.</a:t>
            </a:r>
          </a:p>
        </p:txBody>
      </p:sp>
      <p:pic>
        <p:nvPicPr>
          <p:cNvPr id="29" name="Picture 28">
            <a:extLst>
              <a:ext uri="{FF2B5EF4-FFF2-40B4-BE49-F238E27FC236}">
                <a16:creationId xmlns:a16="http://schemas.microsoft.com/office/drawing/2014/main" id="{62A31168-F763-C5F2-81C8-F80331B9C157}"/>
              </a:ext>
            </a:extLst>
          </p:cNvPr>
          <p:cNvPicPr>
            <a:picLocks noChangeAspect="1"/>
          </p:cNvPicPr>
          <p:nvPr/>
        </p:nvPicPr>
        <p:blipFill>
          <a:blip r:embed="rId5"/>
          <a:stretch>
            <a:fillRect/>
          </a:stretch>
        </p:blipFill>
        <p:spPr>
          <a:xfrm>
            <a:off x="3259987" y="4939561"/>
            <a:ext cx="2524125" cy="1809750"/>
          </a:xfrm>
          <a:prstGeom prst="rect">
            <a:avLst/>
          </a:prstGeom>
        </p:spPr>
      </p:pic>
      <p:pic>
        <p:nvPicPr>
          <p:cNvPr id="8" name="Picture 7">
            <a:extLst>
              <a:ext uri="{FF2B5EF4-FFF2-40B4-BE49-F238E27FC236}">
                <a16:creationId xmlns:a16="http://schemas.microsoft.com/office/drawing/2014/main" id="{1B2D708D-E857-880C-E33D-A42BAE2C3E00}"/>
              </a:ext>
            </a:extLst>
          </p:cNvPr>
          <p:cNvPicPr>
            <a:picLocks noChangeAspect="1"/>
          </p:cNvPicPr>
          <p:nvPr/>
        </p:nvPicPr>
        <p:blipFill>
          <a:blip r:embed="rId6"/>
          <a:stretch>
            <a:fillRect/>
          </a:stretch>
        </p:blipFill>
        <p:spPr>
          <a:xfrm>
            <a:off x="3832594" y="193606"/>
            <a:ext cx="1743075" cy="2619375"/>
          </a:xfrm>
          <a:prstGeom prst="rect">
            <a:avLst/>
          </a:prstGeom>
        </p:spPr>
      </p:pic>
    </p:spTree>
    <p:extLst>
      <p:ext uri="{BB962C8B-B14F-4D97-AF65-F5344CB8AC3E}">
        <p14:creationId xmlns:p14="http://schemas.microsoft.com/office/powerpoint/2010/main" val="2551207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6"/>
            <a:ext cx="2992449" cy="1879387"/>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8790" y="286774"/>
            <a:ext cx="1663702" cy="1200329"/>
          </a:xfrm>
          <a:prstGeom prst="rect">
            <a:avLst/>
          </a:prstGeom>
          <a:noFill/>
        </p:spPr>
        <p:txBody>
          <a:bodyPr wrap="square" rtlCol="0">
            <a:spAutoFit/>
          </a:bodyPr>
          <a:lstStyle/>
          <a:p>
            <a:r>
              <a:rPr lang="en-US" sz="1800" b="1" dirty="0">
                <a:solidFill>
                  <a:schemeClr val="tx2">
                    <a:lumMod val="75000"/>
                    <a:lumOff val="25000"/>
                  </a:schemeClr>
                </a:solidFill>
              </a:rPr>
              <a:t>Navigating Air Travel: Legal Rights and Protections</a:t>
            </a:r>
          </a:p>
        </p:txBody>
      </p:sp>
      <p:sp>
        <p:nvSpPr>
          <p:cNvPr id="5" name="TextBox 4">
            <a:extLst>
              <a:ext uri="{FF2B5EF4-FFF2-40B4-BE49-F238E27FC236}">
                <a16:creationId xmlns:a16="http://schemas.microsoft.com/office/drawing/2014/main" id="{91C80ADB-AD82-3D59-E66B-C7A0AEAD73E1}"/>
              </a:ext>
            </a:extLst>
          </p:cNvPr>
          <p:cNvSpPr txBox="1"/>
          <p:nvPr/>
        </p:nvSpPr>
        <p:spPr>
          <a:xfrm>
            <a:off x="1966157" y="205984"/>
            <a:ext cx="3989915" cy="1538883"/>
          </a:xfrm>
          <a:prstGeom prst="rect">
            <a:avLst/>
          </a:prstGeom>
          <a:noFill/>
        </p:spPr>
        <p:txBody>
          <a:bodyPr wrap="square" rtlCol="0">
            <a:spAutoFit/>
          </a:bodyPr>
          <a:lstStyle/>
          <a:p>
            <a:r>
              <a:rPr lang="en-US" sz="2000" b="1" dirty="0"/>
              <a:t>If you or a travel companion have physical or cognitive challenges in navigating airports, you should know your legal rights. </a:t>
            </a:r>
          </a:p>
          <a:p>
            <a:endParaRPr lang="en-US" sz="1400" b="1" dirty="0"/>
          </a:p>
        </p:txBody>
      </p:sp>
      <p:sp>
        <p:nvSpPr>
          <p:cNvPr id="2" name="TextBox 1">
            <a:extLst>
              <a:ext uri="{FF2B5EF4-FFF2-40B4-BE49-F238E27FC236}">
                <a16:creationId xmlns:a16="http://schemas.microsoft.com/office/drawing/2014/main" id="{25199595-D3B4-3FA4-2102-563E1F4E4487}"/>
              </a:ext>
            </a:extLst>
          </p:cNvPr>
          <p:cNvSpPr txBox="1"/>
          <p:nvPr/>
        </p:nvSpPr>
        <p:spPr>
          <a:xfrm>
            <a:off x="36460" y="1966025"/>
            <a:ext cx="5626528" cy="1200329"/>
          </a:xfrm>
          <a:prstGeom prst="rect">
            <a:avLst/>
          </a:prstGeom>
          <a:noFill/>
        </p:spPr>
        <p:txBody>
          <a:bodyPr wrap="square" rtlCol="0">
            <a:spAutoFit/>
          </a:bodyPr>
          <a:lstStyle/>
          <a:p>
            <a:pPr algn="ctr"/>
            <a:r>
              <a:rPr lang="en-US" b="1" dirty="0"/>
              <a:t>Every country has different laws, but they are available through your chosen airline. </a:t>
            </a:r>
          </a:p>
          <a:p>
            <a:pPr algn="ctr"/>
            <a:endParaRPr lang="en-US" b="1" dirty="0"/>
          </a:p>
          <a:p>
            <a:pPr algn="ctr"/>
            <a:r>
              <a:rPr lang="en-US" b="1" dirty="0"/>
              <a:t>Here is the most relevant law for the USA.</a:t>
            </a:r>
          </a:p>
        </p:txBody>
      </p:sp>
      <p:sp>
        <p:nvSpPr>
          <p:cNvPr id="18" name="TextBox 17">
            <a:extLst>
              <a:ext uri="{FF2B5EF4-FFF2-40B4-BE49-F238E27FC236}">
                <a16:creationId xmlns:a16="http://schemas.microsoft.com/office/drawing/2014/main" id="{2D4B718C-138A-D170-9085-9B0B2D688627}"/>
              </a:ext>
            </a:extLst>
          </p:cNvPr>
          <p:cNvSpPr txBox="1"/>
          <p:nvPr/>
        </p:nvSpPr>
        <p:spPr>
          <a:xfrm>
            <a:off x="263145" y="3322962"/>
            <a:ext cx="2009860" cy="2677656"/>
          </a:xfrm>
          <a:prstGeom prst="rect">
            <a:avLst/>
          </a:prstGeom>
          <a:noFill/>
        </p:spPr>
        <p:txBody>
          <a:bodyPr wrap="square">
            <a:spAutoFit/>
          </a:bodyPr>
          <a:lstStyle/>
          <a:p>
            <a:r>
              <a:rPr lang="en-US" sz="1400" b="1" dirty="0">
                <a:solidFill>
                  <a:srgbClr val="0070C0"/>
                </a:solidFill>
              </a:rPr>
              <a:t>Federal Law--Americans with Disabilities Act (ADA)</a:t>
            </a:r>
          </a:p>
          <a:p>
            <a:endParaRPr lang="en-US" sz="1050" b="1" dirty="0">
              <a:solidFill>
                <a:srgbClr val="0070C0"/>
              </a:solidFill>
            </a:endParaRPr>
          </a:p>
          <a:p>
            <a:r>
              <a:rPr lang="en-US" sz="1050" dirty="0">
                <a:solidFill>
                  <a:srgbClr val="0070C0"/>
                </a:solidFill>
              </a:rPr>
              <a:t>The ADA is a civil rights law that prohibits discrimination against individuals with disabilities in all areas of public life, including transportation and air travel. Under the ADA, airports must provide necessary accommodations to ensure that individuals with disabilities can access the same services as everyone else.</a:t>
            </a:r>
          </a:p>
        </p:txBody>
      </p:sp>
      <p:sp>
        <p:nvSpPr>
          <p:cNvPr id="21" name="TextBox 20">
            <a:extLst>
              <a:ext uri="{FF2B5EF4-FFF2-40B4-BE49-F238E27FC236}">
                <a16:creationId xmlns:a16="http://schemas.microsoft.com/office/drawing/2014/main" id="{D5CE53A2-3575-1C76-A994-6B71C8F64320}"/>
              </a:ext>
            </a:extLst>
          </p:cNvPr>
          <p:cNvSpPr txBox="1"/>
          <p:nvPr/>
        </p:nvSpPr>
        <p:spPr>
          <a:xfrm>
            <a:off x="-24916" y="3244506"/>
            <a:ext cx="428980"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22" name="TextBox 21">
            <a:extLst>
              <a:ext uri="{FF2B5EF4-FFF2-40B4-BE49-F238E27FC236}">
                <a16:creationId xmlns:a16="http://schemas.microsoft.com/office/drawing/2014/main" id="{EA49ED5A-5260-FCFF-2FF2-0FE943699A8C}"/>
              </a:ext>
            </a:extLst>
          </p:cNvPr>
          <p:cNvSpPr txBox="1"/>
          <p:nvPr/>
        </p:nvSpPr>
        <p:spPr>
          <a:xfrm>
            <a:off x="2413581" y="3292467"/>
            <a:ext cx="1740064" cy="3158942"/>
          </a:xfrm>
          <a:prstGeom prst="rect">
            <a:avLst/>
          </a:prstGeom>
          <a:noFill/>
        </p:spPr>
        <p:txBody>
          <a:bodyPr wrap="square">
            <a:spAutoFit/>
          </a:bodyPr>
          <a:lstStyle/>
          <a:p>
            <a:pPr marL="0" marR="0">
              <a:lnSpc>
                <a:spcPct val="115000"/>
              </a:lnSpc>
              <a:spcBef>
                <a:spcPts val="0"/>
              </a:spcBef>
              <a:spcAft>
                <a:spcPts val="800"/>
              </a:spcAft>
            </a:pPr>
            <a:r>
              <a:rPr lang="en-US" sz="1400" b="1" kern="0" dirty="0">
                <a:solidFill>
                  <a:srgbClr val="0070C0"/>
                </a:solidFill>
                <a:effectLst/>
                <a:ea typeface="Times New Roman" panose="02020603050405020304" pitchFamily="18" charset="0"/>
                <a:cs typeface="Times New Roman" panose="02020603050405020304" pitchFamily="18" charset="0"/>
              </a:rPr>
              <a:t>Federal Law--Air Carrier Access Act (ACAA)</a:t>
            </a:r>
            <a:endParaRPr lang="en-US" sz="1400" kern="100" dirty="0">
              <a:solidFill>
                <a:srgbClr val="0070C0"/>
              </a:solidFill>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050" b="1" kern="0" dirty="0">
                <a:solidFill>
                  <a:srgbClr val="0070C0"/>
                </a:solidFill>
                <a:effectLst/>
                <a:ea typeface="Times New Roman" panose="02020603050405020304" pitchFamily="18" charset="0"/>
                <a:cs typeface="Times New Roman" panose="02020603050405020304" pitchFamily="18" charset="0"/>
              </a:rPr>
              <a:t>   </a:t>
            </a:r>
            <a:r>
              <a:rPr lang="en-US" sz="1050" kern="0" dirty="0">
                <a:solidFill>
                  <a:srgbClr val="0070C0"/>
                </a:solidFill>
                <a:effectLst/>
                <a:ea typeface="Times New Roman" panose="02020603050405020304" pitchFamily="18" charset="0"/>
                <a:cs typeface="Times New Roman" panose="02020603050405020304" pitchFamily="18" charset="0"/>
              </a:rPr>
              <a:t>The ACAA prohibits explicit discrimination in air travel based on disability. This law requires airlines to aid passengers with disabilities, including boarding, deplaning, and making flight connections. Airlines must also allow assistive devices on board and provide seating accommodations.</a:t>
            </a:r>
            <a:endParaRPr lang="en-US" sz="1050" kern="100" dirty="0">
              <a:solidFill>
                <a:srgbClr val="0070C0"/>
              </a:solidFill>
              <a:effectLst/>
              <a:ea typeface="Aptos" panose="020B00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141307A8-CDE9-A6F1-A416-97CE27AC486A}"/>
              </a:ext>
            </a:extLst>
          </p:cNvPr>
          <p:cNvSpPr txBox="1"/>
          <p:nvPr/>
        </p:nvSpPr>
        <p:spPr>
          <a:xfrm>
            <a:off x="2144804" y="3221613"/>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27" name="TextBox 26">
            <a:extLst>
              <a:ext uri="{FF2B5EF4-FFF2-40B4-BE49-F238E27FC236}">
                <a16:creationId xmlns:a16="http://schemas.microsoft.com/office/drawing/2014/main" id="{599D5618-CC4D-FEA3-6B9B-E8F5C15B09F6}"/>
              </a:ext>
            </a:extLst>
          </p:cNvPr>
          <p:cNvSpPr txBox="1"/>
          <p:nvPr/>
        </p:nvSpPr>
        <p:spPr>
          <a:xfrm>
            <a:off x="4402714" y="3338543"/>
            <a:ext cx="1740064" cy="2954655"/>
          </a:xfrm>
          <a:prstGeom prst="rect">
            <a:avLst/>
          </a:prstGeom>
          <a:noFill/>
        </p:spPr>
        <p:txBody>
          <a:bodyPr wrap="square">
            <a:spAutoFit/>
          </a:bodyPr>
          <a:lstStyle/>
          <a:p>
            <a:r>
              <a:rPr lang="en-US" sz="1400" b="1" dirty="0">
                <a:solidFill>
                  <a:srgbClr val="0070C0"/>
                </a:solidFill>
              </a:rPr>
              <a:t>State Laws</a:t>
            </a:r>
          </a:p>
          <a:p>
            <a:endParaRPr lang="en-US" sz="1050" b="1" dirty="0">
              <a:solidFill>
                <a:srgbClr val="0070C0"/>
              </a:solidFill>
            </a:endParaRPr>
          </a:p>
          <a:p>
            <a:r>
              <a:rPr lang="en-US" sz="1050" dirty="0">
                <a:solidFill>
                  <a:srgbClr val="0070C0"/>
                </a:solidFill>
              </a:rPr>
              <a:t>Specific state laws can offer additional rights and services. For example, California's Unruh Civil Rights Act expands federal protections by prohibiting discrimination based on disability in business establishments, including airports. It's essential to check the local regulations of the state you are traveling from or to for any additional rights or services.</a:t>
            </a:r>
          </a:p>
        </p:txBody>
      </p:sp>
      <p:sp>
        <p:nvSpPr>
          <p:cNvPr id="28" name="TextBox 27">
            <a:extLst>
              <a:ext uri="{FF2B5EF4-FFF2-40B4-BE49-F238E27FC236}">
                <a16:creationId xmlns:a16="http://schemas.microsoft.com/office/drawing/2014/main" id="{C912B377-0A12-94E7-AD5E-D8D30214EB09}"/>
              </a:ext>
            </a:extLst>
          </p:cNvPr>
          <p:cNvSpPr txBox="1"/>
          <p:nvPr/>
        </p:nvSpPr>
        <p:spPr>
          <a:xfrm>
            <a:off x="4115375" y="3203891"/>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4" name="TextBox 3">
            <a:extLst>
              <a:ext uri="{FF2B5EF4-FFF2-40B4-BE49-F238E27FC236}">
                <a16:creationId xmlns:a16="http://schemas.microsoft.com/office/drawing/2014/main" id="{1BA5C56F-0E5B-652C-F142-1027BA4B7006}"/>
              </a:ext>
            </a:extLst>
          </p:cNvPr>
          <p:cNvSpPr txBox="1"/>
          <p:nvPr/>
        </p:nvSpPr>
        <p:spPr>
          <a:xfrm>
            <a:off x="6447798" y="196118"/>
            <a:ext cx="2009860" cy="4347344"/>
          </a:xfrm>
          <a:prstGeom prst="rect">
            <a:avLst/>
          </a:prstGeom>
          <a:noFill/>
        </p:spPr>
        <p:txBody>
          <a:bodyPr wrap="square">
            <a:spAutoFit/>
          </a:bodyPr>
          <a:lstStyle/>
          <a:p>
            <a:r>
              <a:rPr lang="en-US" sz="1400" b="1" dirty="0">
                <a:solidFill>
                  <a:srgbClr val="0070C0"/>
                </a:solidFill>
              </a:rPr>
              <a:t>Airport Services for Passengers with Dementia and Physical Disabilities</a:t>
            </a:r>
          </a:p>
          <a:p>
            <a:endParaRPr lang="en-US" sz="1050" b="1" dirty="0">
              <a:solidFill>
                <a:srgbClr val="0070C0"/>
              </a:solidFill>
            </a:endParaRPr>
          </a:p>
          <a:p>
            <a:r>
              <a:rPr lang="en-US" sz="1050" dirty="0">
                <a:solidFill>
                  <a:srgbClr val="0070C0"/>
                </a:solidFill>
              </a:rPr>
              <a:t>Many airports offer specialized services to assist passengers with Dementia or physical disabilities:</a:t>
            </a:r>
          </a:p>
          <a:p>
            <a:endParaRPr lang="en-US" sz="1050" dirty="0">
              <a:solidFill>
                <a:srgbClr val="0070C0"/>
              </a:solidFill>
            </a:endParaRPr>
          </a:p>
          <a:p>
            <a:pPr marL="171450" indent="-171450">
              <a:buFont typeface="Wingdings" panose="05000000000000000000" pitchFamily="2" charset="2"/>
              <a:buChar char="q"/>
            </a:pPr>
            <a:r>
              <a:rPr lang="en-US" sz="1050" dirty="0">
                <a:solidFill>
                  <a:srgbClr val="0070C0"/>
                </a:solidFill>
              </a:rPr>
              <a:t>Wheelchair Services: Most airports provide complimentary wheelchair services. You can request this service when booking your flight or upon arrival at the airport.</a:t>
            </a:r>
          </a:p>
          <a:p>
            <a:pPr marL="171450" indent="-171450">
              <a:buFont typeface="Wingdings" panose="05000000000000000000" pitchFamily="2" charset="2"/>
              <a:buChar char="q"/>
            </a:pPr>
            <a:endParaRPr lang="en-US" sz="1050" dirty="0">
              <a:solidFill>
                <a:srgbClr val="0070C0"/>
              </a:solidFill>
            </a:endParaRPr>
          </a:p>
          <a:p>
            <a:pPr marL="171450" indent="-171450">
              <a:buFont typeface="Wingdings" panose="05000000000000000000" pitchFamily="2" charset="2"/>
              <a:buChar char="q"/>
            </a:pPr>
            <a:r>
              <a:rPr lang="en-US" sz="1050" dirty="0">
                <a:solidFill>
                  <a:srgbClr val="0070C0"/>
                </a:solidFill>
              </a:rPr>
              <a:t>Electric Carts: Larger airports often have electric carts to transport passengers with mobility issues across long distances within the </a:t>
            </a:r>
            <a:r>
              <a:rPr lang="en-US" sz="1050" b="1" dirty="0">
                <a:solidFill>
                  <a:srgbClr val="0070C0"/>
                </a:solidFill>
              </a:rPr>
              <a:t>terminal</a:t>
            </a:r>
          </a:p>
        </p:txBody>
      </p:sp>
      <p:sp>
        <p:nvSpPr>
          <p:cNvPr id="6" name="TextBox 5">
            <a:extLst>
              <a:ext uri="{FF2B5EF4-FFF2-40B4-BE49-F238E27FC236}">
                <a16:creationId xmlns:a16="http://schemas.microsoft.com/office/drawing/2014/main" id="{7D8FEF80-C6AA-8C2C-3C0F-CBA3C1220ABC}"/>
              </a:ext>
            </a:extLst>
          </p:cNvPr>
          <p:cNvSpPr txBox="1"/>
          <p:nvPr/>
        </p:nvSpPr>
        <p:spPr>
          <a:xfrm>
            <a:off x="6159737" y="117662"/>
            <a:ext cx="428980" cy="584775"/>
          </a:xfrm>
          <a:prstGeom prst="rect">
            <a:avLst/>
          </a:prstGeom>
          <a:noFill/>
        </p:spPr>
        <p:txBody>
          <a:bodyPr wrap="square" rtlCol="0">
            <a:spAutoFit/>
          </a:bodyPr>
          <a:lstStyle/>
          <a:p>
            <a:r>
              <a:rPr lang="en-US" sz="3200" b="1" dirty="0">
                <a:solidFill>
                  <a:schemeClr val="accent2">
                    <a:lumMod val="75000"/>
                  </a:schemeClr>
                </a:solidFill>
              </a:rPr>
              <a:t>4</a:t>
            </a:r>
          </a:p>
        </p:txBody>
      </p:sp>
      <p:sp>
        <p:nvSpPr>
          <p:cNvPr id="8" name="TextBox 7">
            <a:extLst>
              <a:ext uri="{FF2B5EF4-FFF2-40B4-BE49-F238E27FC236}">
                <a16:creationId xmlns:a16="http://schemas.microsoft.com/office/drawing/2014/main" id="{4A8D0A57-4693-E32E-45A6-E6E3CBF1ED83}"/>
              </a:ext>
            </a:extLst>
          </p:cNvPr>
          <p:cNvSpPr txBox="1"/>
          <p:nvPr/>
        </p:nvSpPr>
        <p:spPr>
          <a:xfrm>
            <a:off x="8598234" y="165623"/>
            <a:ext cx="1740064" cy="3447354"/>
          </a:xfrm>
          <a:prstGeom prst="rect">
            <a:avLst/>
          </a:prstGeom>
          <a:noFill/>
        </p:spPr>
        <p:txBody>
          <a:bodyPr wrap="square">
            <a:spAutoFit/>
          </a:bodyPr>
          <a:lstStyle/>
          <a:p>
            <a:pPr marL="0" marR="0">
              <a:lnSpc>
                <a:spcPct val="115000"/>
              </a:lnSpc>
              <a:spcBef>
                <a:spcPts val="0"/>
              </a:spcBef>
              <a:spcAft>
                <a:spcPts val="800"/>
              </a:spcAft>
            </a:pPr>
            <a:r>
              <a:rPr lang="en-US" sz="1400" b="1" kern="0" dirty="0">
                <a:solidFill>
                  <a:srgbClr val="0070C0"/>
                </a:solidFill>
                <a:effectLst/>
                <a:ea typeface="Times New Roman" panose="02020603050405020304" pitchFamily="18" charset="0"/>
                <a:cs typeface="Times New Roman" panose="02020603050405020304" pitchFamily="18" charset="0"/>
              </a:rPr>
              <a:t>The Transportation Security Administration</a:t>
            </a:r>
          </a:p>
          <a:p>
            <a:pPr marL="0" marR="0">
              <a:lnSpc>
                <a:spcPct val="115000"/>
              </a:lnSpc>
              <a:spcBef>
                <a:spcPts val="0"/>
              </a:spcBef>
              <a:spcAft>
                <a:spcPts val="800"/>
              </a:spcAft>
            </a:pPr>
            <a:r>
              <a:rPr lang="en-US" sz="1050" kern="0" dirty="0">
                <a:solidFill>
                  <a:srgbClr val="0070C0"/>
                </a:solidFill>
                <a:ea typeface="Times New Roman" panose="02020603050405020304" pitchFamily="18" charset="0"/>
                <a:cs typeface="Times New Roman" panose="02020603050405020304" pitchFamily="18" charset="0"/>
              </a:rPr>
              <a:t>The </a:t>
            </a:r>
            <a:r>
              <a:rPr lang="en-US" sz="1050" kern="0" dirty="0">
                <a:solidFill>
                  <a:srgbClr val="0070C0"/>
                </a:solidFill>
                <a:effectLst/>
                <a:ea typeface="Times New Roman" panose="02020603050405020304" pitchFamily="18" charset="0"/>
                <a:cs typeface="Times New Roman" panose="02020603050405020304" pitchFamily="18" charset="0"/>
              </a:rPr>
              <a:t>TSA aids passengers with disabilities. Passengers can request help from a Passenger Support Specialist during the security screening process.</a:t>
            </a:r>
          </a:p>
          <a:p>
            <a:pPr marL="0" marR="0">
              <a:lnSpc>
                <a:spcPct val="115000"/>
              </a:lnSpc>
              <a:spcBef>
                <a:spcPts val="0"/>
              </a:spcBef>
              <a:spcAft>
                <a:spcPts val="800"/>
              </a:spcAft>
            </a:pPr>
            <a:r>
              <a:rPr lang="en-US" sz="1050" kern="0" dirty="0">
                <a:solidFill>
                  <a:srgbClr val="0070C0"/>
                </a:solidFill>
                <a:effectLst/>
                <a:ea typeface="Times New Roman" panose="02020603050405020304" pitchFamily="18" charset="0"/>
                <a:cs typeface="Times New Roman" panose="02020603050405020304" pitchFamily="18" charset="0"/>
              </a:rPr>
              <a:t> TSA Cares is a helpline (1-855-787-2227) that offers assistance and information for passengers with disabilities and medical conditions.</a:t>
            </a:r>
          </a:p>
        </p:txBody>
      </p:sp>
      <p:sp>
        <p:nvSpPr>
          <p:cNvPr id="9" name="TextBox 8">
            <a:extLst>
              <a:ext uri="{FF2B5EF4-FFF2-40B4-BE49-F238E27FC236}">
                <a16:creationId xmlns:a16="http://schemas.microsoft.com/office/drawing/2014/main" id="{4EB548DF-48FE-FF48-603D-E2A985056EE8}"/>
              </a:ext>
            </a:extLst>
          </p:cNvPr>
          <p:cNvSpPr txBox="1"/>
          <p:nvPr/>
        </p:nvSpPr>
        <p:spPr>
          <a:xfrm>
            <a:off x="8329457" y="94769"/>
            <a:ext cx="428980" cy="584775"/>
          </a:xfrm>
          <a:prstGeom prst="rect">
            <a:avLst/>
          </a:prstGeom>
          <a:noFill/>
        </p:spPr>
        <p:txBody>
          <a:bodyPr wrap="square" rtlCol="0">
            <a:spAutoFit/>
          </a:bodyPr>
          <a:lstStyle/>
          <a:p>
            <a:r>
              <a:rPr lang="en-US" sz="3200" b="1" dirty="0">
                <a:solidFill>
                  <a:schemeClr val="accent2">
                    <a:lumMod val="75000"/>
                  </a:schemeClr>
                </a:solidFill>
              </a:rPr>
              <a:t>5</a:t>
            </a:r>
          </a:p>
        </p:txBody>
      </p:sp>
      <p:sp>
        <p:nvSpPr>
          <p:cNvPr id="10" name="TextBox 9">
            <a:extLst>
              <a:ext uri="{FF2B5EF4-FFF2-40B4-BE49-F238E27FC236}">
                <a16:creationId xmlns:a16="http://schemas.microsoft.com/office/drawing/2014/main" id="{2F102965-34AC-30EA-88E5-F88C0D4CEE98}"/>
              </a:ext>
            </a:extLst>
          </p:cNvPr>
          <p:cNvSpPr txBox="1"/>
          <p:nvPr/>
        </p:nvSpPr>
        <p:spPr>
          <a:xfrm>
            <a:off x="10587367" y="211699"/>
            <a:ext cx="1740064" cy="3162404"/>
          </a:xfrm>
          <a:prstGeom prst="rect">
            <a:avLst/>
          </a:prstGeom>
          <a:noFill/>
        </p:spPr>
        <p:txBody>
          <a:bodyPr wrap="square">
            <a:spAutoFit/>
          </a:bodyPr>
          <a:lstStyle/>
          <a:p>
            <a:r>
              <a:rPr lang="en-US" sz="1400" b="1" dirty="0">
                <a:solidFill>
                  <a:srgbClr val="0070C0"/>
                </a:solidFill>
              </a:rPr>
              <a:t>Assistance Programs: </a:t>
            </a:r>
          </a:p>
          <a:p>
            <a:endParaRPr lang="en-US" sz="1400" b="1" dirty="0">
              <a:solidFill>
                <a:srgbClr val="0070C0"/>
              </a:solidFill>
            </a:endParaRPr>
          </a:p>
          <a:p>
            <a:r>
              <a:rPr lang="en-US" sz="1050" dirty="0">
                <a:solidFill>
                  <a:srgbClr val="0070C0"/>
                </a:solidFill>
              </a:rPr>
              <a:t>Programs like the "Hidden Disabilities Sunflower" lanyard program help airport staff identify and assist passengers with hidden disabilities, including Dementia.</a:t>
            </a:r>
          </a:p>
          <a:p>
            <a:endParaRPr lang="en-US" sz="1050" b="1" dirty="0">
              <a:solidFill>
                <a:srgbClr val="0070C0"/>
              </a:solidFill>
            </a:endParaRPr>
          </a:p>
          <a:p>
            <a:r>
              <a:rPr lang="en-US" sz="1050" dirty="0">
                <a:solidFill>
                  <a:srgbClr val="0070C0"/>
                </a:solidFill>
              </a:rPr>
              <a:t>Quiet Rooms: Some airports have designated quiet rooms or areas where passengers with Dementia can rest away from the hustle and bustle of the terminal.</a:t>
            </a:r>
          </a:p>
        </p:txBody>
      </p:sp>
      <p:sp>
        <p:nvSpPr>
          <p:cNvPr id="11" name="TextBox 10">
            <a:extLst>
              <a:ext uri="{FF2B5EF4-FFF2-40B4-BE49-F238E27FC236}">
                <a16:creationId xmlns:a16="http://schemas.microsoft.com/office/drawing/2014/main" id="{9920691C-1895-BB57-6CA4-AFE954AAB08A}"/>
              </a:ext>
            </a:extLst>
          </p:cNvPr>
          <p:cNvSpPr txBox="1"/>
          <p:nvPr/>
        </p:nvSpPr>
        <p:spPr>
          <a:xfrm>
            <a:off x="10300028" y="77047"/>
            <a:ext cx="428980" cy="584775"/>
          </a:xfrm>
          <a:prstGeom prst="rect">
            <a:avLst/>
          </a:prstGeom>
          <a:noFill/>
        </p:spPr>
        <p:txBody>
          <a:bodyPr wrap="square" rtlCol="0">
            <a:spAutoFit/>
          </a:bodyPr>
          <a:lstStyle/>
          <a:p>
            <a:r>
              <a:rPr lang="en-US" sz="3200" b="1" dirty="0">
                <a:solidFill>
                  <a:schemeClr val="accent2">
                    <a:lumMod val="75000"/>
                  </a:schemeClr>
                </a:solidFill>
              </a:rPr>
              <a:t>6</a:t>
            </a:r>
          </a:p>
        </p:txBody>
      </p:sp>
      <p:pic>
        <p:nvPicPr>
          <p:cNvPr id="15" name="Picture 14">
            <a:extLst>
              <a:ext uri="{FF2B5EF4-FFF2-40B4-BE49-F238E27FC236}">
                <a16:creationId xmlns:a16="http://schemas.microsoft.com/office/drawing/2014/main" id="{651206CF-EB76-3422-03DF-62342A30A208}"/>
              </a:ext>
            </a:extLst>
          </p:cNvPr>
          <p:cNvPicPr>
            <a:picLocks noChangeAspect="1"/>
          </p:cNvPicPr>
          <p:nvPr/>
        </p:nvPicPr>
        <p:blipFill>
          <a:blip r:embed="rId4"/>
          <a:stretch>
            <a:fillRect/>
          </a:stretch>
        </p:blipFill>
        <p:spPr>
          <a:xfrm>
            <a:off x="7399064" y="4423955"/>
            <a:ext cx="4158218" cy="2027454"/>
          </a:xfrm>
          <a:prstGeom prst="rect">
            <a:avLst/>
          </a:prstGeom>
        </p:spPr>
      </p:pic>
    </p:spTree>
    <p:extLst>
      <p:ext uri="{BB962C8B-B14F-4D97-AF65-F5344CB8AC3E}">
        <p14:creationId xmlns:p14="http://schemas.microsoft.com/office/powerpoint/2010/main" val="9258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A close up of a luggage&#10;&#10;Description automatically generated">
            <a:extLst>
              <a:ext uri="{FF2B5EF4-FFF2-40B4-BE49-F238E27FC236}">
                <a16:creationId xmlns:a16="http://schemas.microsoft.com/office/drawing/2014/main" id="{4B39C0CC-4EA4-FDF8-F469-542013CC5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86130" cy="6858000"/>
          </a:xfrm>
          <a:prstGeom prst="rect">
            <a:avLst/>
          </a:prstGeom>
        </p:spPr>
      </p:pic>
      <p:pic>
        <p:nvPicPr>
          <p:cNvPr id="7" name="Picture 6" descr="A close up of a luggage&#10;&#10;Description automatically generated">
            <a:extLst>
              <a:ext uri="{FF2B5EF4-FFF2-40B4-BE49-F238E27FC236}">
                <a16:creationId xmlns:a16="http://schemas.microsoft.com/office/drawing/2014/main" id="{013DE79D-DC47-B332-0431-B99DB988B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872" y="0"/>
            <a:ext cx="5986128" cy="6858000"/>
          </a:xfrm>
          <a:prstGeom prst="rect">
            <a:avLst/>
          </a:prstGeom>
        </p:spPr>
      </p:pic>
    </p:spTree>
    <p:extLst>
      <p:ext uri="{BB962C8B-B14F-4D97-AF65-F5344CB8AC3E}">
        <p14:creationId xmlns:p14="http://schemas.microsoft.com/office/powerpoint/2010/main" val="368752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C6EC19B-A7F6-6C08-38F4-0445EAA5A994}"/>
              </a:ext>
            </a:extLst>
          </p:cNvPr>
          <p:cNvSpPr txBox="1"/>
          <p:nvPr/>
        </p:nvSpPr>
        <p:spPr>
          <a:xfrm>
            <a:off x="244549" y="3740098"/>
            <a:ext cx="5773478" cy="3108543"/>
          </a:xfrm>
          <a:prstGeom prst="rect">
            <a:avLst/>
          </a:prstGeom>
          <a:noFill/>
        </p:spPr>
        <p:txBody>
          <a:bodyPr wrap="square" rtlCol="0">
            <a:spAutoFit/>
          </a:bodyPr>
          <a:lstStyle/>
          <a:p>
            <a:r>
              <a:rPr lang="en-US" sz="1400" b="1" dirty="0">
                <a:solidFill>
                  <a:schemeClr val="bg1"/>
                </a:solidFill>
              </a:rPr>
              <a:t>The BASICS OF AIR TRAVEL </a:t>
            </a:r>
          </a:p>
          <a:p>
            <a:endParaRPr lang="en-US" sz="1400" b="1" dirty="0">
              <a:solidFill>
                <a:schemeClr val="bg1"/>
              </a:solidFill>
            </a:endParaRPr>
          </a:p>
          <a:p>
            <a:pPr marL="685800" lvl="1" indent="-228600">
              <a:buFont typeface="+mj-lt"/>
              <a:buAutoNum type="arabicPeriod"/>
            </a:pPr>
            <a:r>
              <a:rPr lang="en-US" sz="1200" b="1" dirty="0">
                <a:solidFill>
                  <a:schemeClr val="bg1"/>
                </a:solidFill>
              </a:rPr>
              <a:t>Research and understand the policies of the airline you will be flying with. Many airlines have specific guidelines for passengers using wheelchairs, walkers, or other mobility devices. It is essential to communicate your needs in advance and request any necessary.</a:t>
            </a:r>
          </a:p>
          <a:p>
            <a:pPr marL="685800" lvl="1" indent="-228600">
              <a:buFont typeface="+mj-lt"/>
              <a:buAutoNum type="arabicPeriod"/>
            </a:pPr>
            <a:endParaRPr lang="en-US" sz="1200" b="1" dirty="0">
              <a:solidFill>
                <a:schemeClr val="bg1"/>
              </a:solidFill>
            </a:endParaRPr>
          </a:p>
          <a:p>
            <a:pPr marL="685800" lvl="1" indent="-228600">
              <a:buFont typeface="+mj-lt"/>
              <a:buAutoNum type="arabicPeriod"/>
            </a:pPr>
            <a:r>
              <a:rPr lang="en-US" sz="1200" b="1" dirty="0">
                <a:solidFill>
                  <a:schemeClr val="bg1"/>
                </a:solidFill>
              </a:rPr>
              <a:t>2. Familiarize yourself with the layout of the airport and plan your route from check-in to the boarding gate. Many airports provide services for passengers with disabilities, such as wheelchair assistance or priority boarding. </a:t>
            </a:r>
          </a:p>
          <a:p>
            <a:pPr marL="685800" lvl="1" indent="-228600">
              <a:buFont typeface="+mj-lt"/>
              <a:buAutoNum type="arabicPeriod"/>
            </a:pPr>
            <a:endParaRPr lang="en-US" sz="1200" b="1" dirty="0">
              <a:solidFill>
                <a:schemeClr val="bg1"/>
              </a:solidFill>
            </a:endParaRPr>
          </a:p>
          <a:p>
            <a:pPr marL="685800" lvl="1" indent="-228600">
              <a:buFont typeface="+mj-lt"/>
              <a:buAutoNum type="arabicPeriod"/>
            </a:pPr>
            <a:r>
              <a:rPr lang="en-US" sz="1200" b="1" dirty="0">
                <a:solidFill>
                  <a:schemeClr val="bg1"/>
                </a:solidFill>
              </a:rPr>
              <a:t>3. Pack Right for air travel with mobility aids, it is crucial to consider the size and weight limitations of your mobility devices. Some airlines may require specific devices to be checked as baggage, while others allow them to be brought on board as carry-on items</a:t>
            </a:r>
          </a:p>
        </p:txBody>
      </p:sp>
      <p:pic>
        <p:nvPicPr>
          <p:cNvPr id="19" name="Picture 18">
            <a:extLst>
              <a:ext uri="{FF2B5EF4-FFF2-40B4-BE49-F238E27FC236}">
                <a16:creationId xmlns:a16="http://schemas.microsoft.com/office/drawing/2014/main" id="{1BEF3E0B-3075-837F-F171-4615119E2F42}"/>
              </a:ext>
            </a:extLst>
          </p:cNvPr>
          <p:cNvPicPr>
            <a:picLocks noChangeAspect="1"/>
          </p:cNvPicPr>
          <p:nvPr/>
        </p:nvPicPr>
        <p:blipFill>
          <a:blip r:embed="rId3"/>
          <a:stretch>
            <a:fillRect/>
          </a:stretch>
        </p:blipFill>
        <p:spPr>
          <a:xfrm>
            <a:off x="5775888" y="72877"/>
            <a:ext cx="2992449" cy="2489569"/>
          </a:xfrm>
          <a:prstGeom prst="rect">
            <a:avLst/>
          </a:prstGeom>
        </p:spPr>
      </p:pic>
      <p:sp>
        <p:nvSpPr>
          <p:cNvPr id="20" name="TextBox 19">
            <a:extLst>
              <a:ext uri="{FF2B5EF4-FFF2-40B4-BE49-F238E27FC236}">
                <a16:creationId xmlns:a16="http://schemas.microsoft.com/office/drawing/2014/main" id="{88A61A9F-E2B4-5BE6-8F9A-4BD414DBA78C}"/>
              </a:ext>
            </a:extLst>
          </p:cNvPr>
          <p:cNvSpPr txBox="1"/>
          <p:nvPr/>
        </p:nvSpPr>
        <p:spPr>
          <a:xfrm>
            <a:off x="6440261" y="305181"/>
            <a:ext cx="1663702" cy="1477328"/>
          </a:xfrm>
          <a:prstGeom prst="rect">
            <a:avLst/>
          </a:prstGeom>
          <a:noFill/>
        </p:spPr>
        <p:txBody>
          <a:bodyPr wrap="square" rtlCol="0">
            <a:spAutoFit/>
          </a:bodyPr>
          <a:lstStyle/>
          <a:p>
            <a:pPr algn="ctr"/>
            <a:r>
              <a:rPr lang="en-US" b="1" dirty="0">
                <a:solidFill>
                  <a:schemeClr val="accent1"/>
                </a:solidFill>
              </a:rPr>
              <a:t>SPOTLIGHT: Phoenix Sky Harbor's Navigator Program </a:t>
            </a:r>
          </a:p>
        </p:txBody>
      </p:sp>
      <p:pic>
        <p:nvPicPr>
          <p:cNvPr id="22" name="Picture 21" descr="A group of women standing in front of a counter&#10;&#10;Description automatically generated">
            <a:extLst>
              <a:ext uri="{FF2B5EF4-FFF2-40B4-BE49-F238E27FC236}">
                <a16:creationId xmlns:a16="http://schemas.microsoft.com/office/drawing/2014/main" id="{F9E0B236-612C-2043-4DF7-961A1E54B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898" y="105550"/>
            <a:ext cx="2332074" cy="1749055"/>
          </a:xfrm>
          <a:prstGeom prst="rect">
            <a:avLst/>
          </a:prstGeom>
        </p:spPr>
      </p:pic>
      <p:sp>
        <p:nvSpPr>
          <p:cNvPr id="24" name="TextBox 23">
            <a:extLst>
              <a:ext uri="{FF2B5EF4-FFF2-40B4-BE49-F238E27FC236}">
                <a16:creationId xmlns:a16="http://schemas.microsoft.com/office/drawing/2014/main" id="{905081EB-302D-E59F-247C-3463244CBA8E}"/>
              </a:ext>
            </a:extLst>
          </p:cNvPr>
          <p:cNvSpPr txBox="1"/>
          <p:nvPr/>
        </p:nvSpPr>
        <p:spPr>
          <a:xfrm>
            <a:off x="8349499" y="1852055"/>
            <a:ext cx="3656449" cy="738664"/>
          </a:xfrm>
          <a:prstGeom prst="rect">
            <a:avLst/>
          </a:prstGeom>
          <a:noFill/>
        </p:spPr>
        <p:txBody>
          <a:bodyPr wrap="square">
            <a:spAutoFit/>
          </a:bodyPr>
          <a:lstStyle/>
          <a:p>
            <a:pPr algn="ctr"/>
            <a:r>
              <a:rPr lang="en-US" sz="1400" b="1" dirty="0">
                <a:solidFill>
                  <a:srgbClr val="0070C0"/>
                </a:solidFill>
              </a:rPr>
              <a:t>Did you know that many airports have volunteer airport navigator programs designed to reduce stress for all travelers?</a:t>
            </a:r>
          </a:p>
        </p:txBody>
      </p:sp>
      <p:sp>
        <p:nvSpPr>
          <p:cNvPr id="28" name="TextBox 27">
            <a:extLst>
              <a:ext uri="{FF2B5EF4-FFF2-40B4-BE49-F238E27FC236}">
                <a16:creationId xmlns:a16="http://schemas.microsoft.com/office/drawing/2014/main" id="{9BE0F2A4-91A3-6D6D-4630-B5EAACB5AD02}"/>
              </a:ext>
            </a:extLst>
          </p:cNvPr>
          <p:cNvSpPr txBox="1"/>
          <p:nvPr/>
        </p:nvSpPr>
        <p:spPr>
          <a:xfrm>
            <a:off x="6440261" y="2753832"/>
            <a:ext cx="5613534" cy="4280146"/>
          </a:xfrm>
          <a:prstGeom prst="rect">
            <a:avLst/>
          </a:prstGeom>
          <a:noFill/>
        </p:spPr>
        <p:txBody>
          <a:bodyPr wrap="square" rtlCol="0">
            <a:spAutoFit/>
          </a:bodyPr>
          <a:lstStyle/>
          <a:p>
            <a:pPr marL="0" marR="0">
              <a:lnSpc>
                <a:spcPct val="115000"/>
              </a:lnSpc>
              <a:spcBef>
                <a:spcPts val="0"/>
              </a:spcBef>
              <a:spcAft>
                <a:spcPts val="800"/>
              </a:spcAft>
            </a:pPr>
            <a:r>
              <a:rPr lang="en-US" sz="1200" b="1" kern="0" dirty="0">
                <a:effectLst/>
                <a:latin typeface="Arial" panose="020B0604020202020204" pitchFamily="34" charset="0"/>
                <a:ea typeface="Times New Roman" panose="02020603050405020304" pitchFamily="18" charset="0"/>
                <a:cs typeface="Times New Roman" panose="02020603050405020304" pitchFamily="18" charset="0"/>
              </a:rPr>
              <a:t>Sky Harbor's Navigator Program </a:t>
            </a:r>
            <a:r>
              <a:rPr lang="en-US" sz="1200" b="1"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hlinkClick r:id="rId5"/>
              </a:rPr>
              <a:t>Volunteer Assistance Program</a:t>
            </a:r>
            <a:r>
              <a:rPr lang="en-US" sz="1200" b="1" kern="0" dirty="0">
                <a:effectLst/>
                <a:latin typeface="Arial" panose="020B0604020202020204" pitchFamily="34" charset="0"/>
                <a:ea typeface="Times New Roman" panose="02020603050405020304" pitchFamily="18" charset="0"/>
                <a:cs typeface="Times New Roman" panose="02020603050405020304" pitchFamily="18" charset="0"/>
              </a:rPr>
              <a:t>, led by Misty Cisneros Contreras, engages volunteers from various professional backgrounds to assist travelers. They offer directions, answer questions, and cultivate a friendlier airport environment.</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Aft>
                <a:spcPts val="800"/>
              </a:spcAft>
            </a:pPr>
            <a:r>
              <a:rPr lang="en-US" sz="1200"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"We provide opportunities for volunteers to provide directions, answer questions, greet people, send them farewell on their trips..." – Misty Cisneros Contreras.</a:t>
            </a:r>
            <a:endParaRPr lang="en-US"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0" dirty="0">
                <a:effectLst/>
                <a:latin typeface="Arial" panose="020B0604020202020204" pitchFamily="34" charset="0"/>
                <a:ea typeface="Times New Roman" panose="02020603050405020304" pitchFamily="18" charset="0"/>
                <a:cs typeface="Times New Roman" panose="02020603050405020304" pitchFamily="18" charset="0"/>
              </a:rPr>
              <a:t>The program, which started in 2000, has had volunteers, ranging from retired professionals to active workers. Volunteers serve as the first and last impression tourists get of their Arizona travels, aligning with the airport's goal of being </a:t>
            </a:r>
            <a:r>
              <a:rPr lang="en-US" sz="1200" i="1" kern="0" dirty="0">
                <a:effectLst/>
                <a:latin typeface="Arial" panose="020B0604020202020204" pitchFamily="34" charset="0"/>
                <a:ea typeface="Times New Roman" panose="02020603050405020304" pitchFamily="18" charset="0"/>
                <a:cs typeface="Times New Roman" panose="02020603050405020304" pitchFamily="18" charset="0"/>
              </a:rPr>
              <a:t>"America's friendliest airport."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b="1" kern="0" dirty="0">
                <a:effectLst/>
                <a:latin typeface="Arial" panose="020B0604020202020204" pitchFamily="34" charset="0"/>
                <a:ea typeface="Times New Roman" panose="02020603050405020304" pitchFamily="18" charset="0"/>
                <a:cs typeface="Times New Roman" panose="02020603050405020304" pitchFamily="18" charset="0"/>
              </a:rPr>
              <a:t>Planning and Utilizing Airport Resources Reduces Travel Stress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0" dirty="0">
                <a:effectLst/>
                <a:latin typeface="Arial" panose="020B0604020202020204" pitchFamily="34" charset="0"/>
                <a:ea typeface="Times New Roman" panose="02020603050405020304" pitchFamily="18" charset="0"/>
                <a:cs typeface="Times New Roman" panose="02020603050405020304" pitchFamily="18" charset="0"/>
              </a:rPr>
              <a:t>Alongside this innovative option, the airport provides a plethora of information on its </a:t>
            </a:r>
            <a:r>
              <a:rPr lang="en-US" sz="12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website. </a:t>
            </a:r>
            <a:r>
              <a:rPr lang="en-US" sz="1200" kern="0" dirty="0">
                <a:effectLst/>
                <a:latin typeface="Arial" panose="020B0604020202020204" pitchFamily="34" charset="0"/>
                <a:ea typeface="Times New Roman" panose="02020603050405020304" pitchFamily="18" charset="0"/>
                <a:cs typeface="Times New Roman" panose="02020603050405020304" pitchFamily="18" charset="0"/>
              </a:rPr>
              <a:t>This includes alternatives for dropping off passengers, sustainability tours, and even the acknowledgment of special programs for groups with additional stress factors, such as those traveling with Dementia.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2" name="TextBox 1">
            <a:extLst>
              <a:ext uri="{FF2B5EF4-FFF2-40B4-BE49-F238E27FC236}">
                <a16:creationId xmlns:a16="http://schemas.microsoft.com/office/drawing/2014/main" id="{72C5F7B4-BA5C-BE5E-DB95-3EA7DF578FD5}"/>
              </a:ext>
            </a:extLst>
          </p:cNvPr>
          <p:cNvSpPr txBox="1"/>
          <p:nvPr/>
        </p:nvSpPr>
        <p:spPr>
          <a:xfrm>
            <a:off x="170121" y="85060"/>
            <a:ext cx="5709684" cy="584775"/>
          </a:xfrm>
          <a:prstGeom prst="rect">
            <a:avLst/>
          </a:prstGeom>
          <a:noFill/>
        </p:spPr>
        <p:txBody>
          <a:bodyPr wrap="square" rtlCol="0">
            <a:spAutoFit/>
          </a:bodyPr>
          <a:lstStyle/>
          <a:p>
            <a:r>
              <a:rPr lang="en-US" sz="3200" b="1" dirty="0">
                <a:solidFill>
                  <a:schemeClr val="tx2">
                    <a:lumMod val="75000"/>
                    <a:lumOff val="25000"/>
                  </a:schemeClr>
                </a:solidFill>
              </a:rPr>
              <a:t>Air Travel Tips for Caregivers</a:t>
            </a:r>
          </a:p>
        </p:txBody>
      </p:sp>
      <p:cxnSp>
        <p:nvCxnSpPr>
          <p:cNvPr id="4" name="Straight Connector 3">
            <a:extLst>
              <a:ext uri="{FF2B5EF4-FFF2-40B4-BE49-F238E27FC236}">
                <a16:creationId xmlns:a16="http://schemas.microsoft.com/office/drawing/2014/main" id="{48AE6DB6-F5F4-6E27-4C07-BE19674DA44E}"/>
              </a:ext>
            </a:extLst>
          </p:cNvPr>
          <p:cNvCxnSpPr>
            <a:cxnSpLocks/>
          </p:cNvCxnSpPr>
          <p:nvPr/>
        </p:nvCxnSpPr>
        <p:spPr>
          <a:xfrm>
            <a:off x="95693" y="747608"/>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BCE1FEDF-284D-FF4F-048A-A358DDC93933}"/>
              </a:ext>
            </a:extLst>
          </p:cNvPr>
          <p:cNvSpPr txBox="1"/>
          <p:nvPr/>
        </p:nvSpPr>
        <p:spPr>
          <a:xfrm>
            <a:off x="458181" y="1058235"/>
            <a:ext cx="5166441" cy="1554272"/>
          </a:xfrm>
          <a:prstGeom prst="rect">
            <a:avLst/>
          </a:prstGeom>
          <a:noFill/>
        </p:spPr>
        <p:txBody>
          <a:bodyPr wrap="square">
            <a:spAutoFit/>
          </a:bodyPr>
          <a:lstStyle/>
          <a:p>
            <a:r>
              <a:rPr lang="en-US" sz="1600" b="1" dirty="0">
                <a:solidFill>
                  <a:srgbClr val="0070C0"/>
                </a:solidFill>
              </a:rPr>
              <a:t>Pre-Trip Preparation</a:t>
            </a:r>
          </a:p>
          <a:p>
            <a:endParaRPr lang="en-US" sz="1600" b="1" dirty="0">
              <a:solidFill>
                <a:srgbClr val="0070C0"/>
              </a:solidFill>
            </a:endParaRPr>
          </a:p>
          <a:p>
            <a:pPr marL="285750" indent="-285750">
              <a:buFont typeface="Wingdings" panose="05000000000000000000" pitchFamily="2" charset="2"/>
              <a:buChar char="v"/>
            </a:pPr>
            <a:r>
              <a:rPr lang="en-US" sz="1050" dirty="0">
                <a:solidFill>
                  <a:srgbClr val="0070C0"/>
                </a:solidFill>
              </a:rPr>
              <a:t> Notify the Airline: Inform the airline about your companion's condition and request any necessary accommodations.</a:t>
            </a:r>
          </a:p>
          <a:p>
            <a:pPr marL="285750" indent="-285750">
              <a:buFont typeface="Wingdings" panose="05000000000000000000" pitchFamily="2" charset="2"/>
              <a:buChar char="v"/>
            </a:pPr>
            <a:r>
              <a:rPr lang="en-US" sz="1050" dirty="0">
                <a:solidFill>
                  <a:srgbClr val="0070C0"/>
                </a:solidFill>
              </a:rPr>
              <a:t>Prepare Documentation: Carry relevant medical Documentation, including prescriptions and doctor's notes, to facilitate the process if any issues arise.</a:t>
            </a:r>
          </a:p>
          <a:p>
            <a:pPr marL="285750" indent="-285750">
              <a:buFont typeface="Wingdings" panose="05000000000000000000" pitchFamily="2" charset="2"/>
              <a:buChar char="v"/>
            </a:pPr>
            <a:r>
              <a:rPr lang="en-US" sz="1050" dirty="0">
                <a:solidFill>
                  <a:srgbClr val="0070C0"/>
                </a:solidFill>
              </a:rPr>
              <a:t>Pack Smart: Bring essential items in your carry-on, including medications, snacks, a change of clothes, and comfort items for your companion.</a:t>
            </a:r>
          </a:p>
        </p:txBody>
      </p:sp>
      <p:sp>
        <p:nvSpPr>
          <p:cNvPr id="7" name="TextBox 6">
            <a:extLst>
              <a:ext uri="{FF2B5EF4-FFF2-40B4-BE49-F238E27FC236}">
                <a16:creationId xmlns:a16="http://schemas.microsoft.com/office/drawing/2014/main" id="{A4A31082-2878-AD4F-E7A9-E8E80D0020C4}"/>
              </a:ext>
            </a:extLst>
          </p:cNvPr>
          <p:cNvSpPr txBox="1"/>
          <p:nvPr/>
        </p:nvSpPr>
        <p:spPr>
          <a:xfrm>
            <a:off x="170121" y="979779"/>
            <a:ext cx="372139"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9" name="TextBox 8">
            <a:extLst>
              <a:ext uri="{FF2B5EF4-FFF2-40B4-BE49-F238E27FC236}">
                <a16:creationId xmlns:a16="http://schemas.microsoft.com/office/drawing/2014/main" id="{E6248381-3E01-7FE1-6647-C26B2971C8D7}"/>
              </a:ext>
            </a:extLst>
          </p:cNvPr>
          <p:cNvSpPr txBox="1"/>
          <p:nvPr/>
        </p:nvSpPr>
        <p:spPr>
          <a:xfrm>
            <a:off x="458181" y="2764369"/>
            <a:ext cx="5166441" cy="1860509"/>
          </a:xfrm>
          <a:prstGeom prst="rect">
            <a:avLst/>
          </a:prstGeom>
          <a:noFill/>
        </p:spPr>
        <p:txBody>
          <a:bodyPr wrap="square">
            <a:spAutoFit/>
          </a:bodyPr>
          <a:lstStyle/>
          <a:p>
            <a:pPr marL="0" marR="0">
              <a:lnSpc>
                <a:spcPct val="115000"/>
              </a:lnSpc>
              <a:spcBef>
                <a:spcPts val="0"/>
              </a:spcBef>
              <a:spcAft>
                <a:spcPts val="800"/>
              </a:spcAft>
            </a:pPr>
            <a:r>
              <a:rPr lang="en-US" sz="1600" b="1" kern="0" dirty="0">
                <a:solidFill>
                  <a:srgbClr val="0070C0"/>
                </a:solidFill>
                <a:effectLst/>
                <a:ea typeface="Times New Roman" panose="02020603050405020304" pitchFamily="18" charset="0"/>
                <a:cs typeface="Times New Roman" panose="02020603050405020304" pitchFamily="18" charset="0"/>
              </a:rPr>
              <a:t>At the Airport</a:t>
            </a:r>
          </a:p>
          <a:p>
            <a:pPr marL="171450" marR="0" indent="-171450">
              <a:spcBef>
                <a:spcPts val="0"/>
              </a:spcBef>
              <a:spcAft>
                <a:spcPts val="800"/>
              </a:spcAft>
              <a:buFont typeface="Wingdings" panose="05000000000000000000" pitchFamily="2" charset="2"/>
              <a:buChar char="v"/>
            </a:pPr>
            <a:r>
              <a:rPr lang="en-US" sz="1050" dirty="0">
                <a:solidFill>
                  <a:srgbClr val="0070C0"/>
                </a:solidFill>
              </a:rPr>
              <a:t> Arrive Early: Arrive at the airport well in advance of your flight to allow ample time for check-in, security, and boarding.</a:t>
            </a:r>
          </a:p>
          <a:p>
            <a:pPr marL="171450" marR="0" indent="-171450">
              <a:spcBef>
                <a:spcPts val="0"/>
              </a:spcBef>
              <a:spcAft>
                <a:spcPts val="800"/>
              </a:spcAft>
              <a:buFont typeface="Wingdings" panose="05000000000000000000" pitchFamily="2" charset="2"/>
              <a:buChar char="v"/>
            </a:pPr>
            <a:r>
              <a:rPr lang="en-US" sz="1050" dirty="0">
                <a:solidFill>
                  <a:srgbClr val="0070C0"/>
                </a:solidFill>
              </a:rPr>
              <a:t>Use Available Services: Take advantage of wheelchair services, electric carts, and TSA assistance to minimize stress and physical exertion.</a:t>
            </a:r>
          </a:p>
          <a:p>
            <a:pPr marL="171450" marR="0" indent="-171450">
              <a:spcBef>
                <a:spcPts val="0"/>
              </a:spcBef>
              <a:spcAft>
                <a:spcPts val="800"/>
              </a:spcAft>
              <a:buFont typeface="Wingdings" panose="05000000000000000000" pitchFamily="2" charset="2"/>
              <a:buChar char="v"/>
            </a:pPr>
            <a:r>
              <a:rPr lang="en-US" sz="1050" dirty="0">
                <a:solidFill>
                  <a:srgbClr val="0070C0"/>
                </a:solidFill>
              </a:rPr>
              <a:t>Stay Calm and Reassuring: Maintain a calm demeanor to help your companion feel more at ease. Use simple language and provide </a:t>
            </a:r>
            <a:r>
              <a:rPr lang="en-US" sz="1200" b="1" kern="0" dirty="0">
                <a:solidFill>
                  <a:srgbClr val="0070C0"/>
                </a:solidFill>
                <a:effectLst/>
                <a:ea typeface="Times New Roman" panose="02020603050405020304" pitchFamily="18" charset="0"/>
                <a:cs typeface="Times New Roman" panose="02020603050405020304" pitchFamily="18" charset="0"/>
              </a:rPr>
              <a:t>reassurance throughout the journey.</a:t>
            </a:r>
          </a:p>
        </p:txBody>
      </p:sp>
      <p:sp>
        <p:nvSpPr>
          <p:cNvPr id="10" name="TextBox 9">
            <a:extLst>
              <a:ext uri="{FF2B5EF4-FFF2-40B4-BE49-F238E27FC236}">
                <a16:creationId xmlns:a16="http://schemas.microsoft.com/office/drawing/2014/main" id="{AD42A1C2-0F81-70E9-38EA-E5E3B38B05FE}"/>
              </a:ext>
            </a:extLst>
          </p:cNvPr>
          <p:cNvSpPr txBox="1"/>
          <p:nvPr/>
        </p:nvSpPr>
        <p:spPr>
          <a:xfrm>
            <a:off x="189405" y="2693515"/>
            <a:ext cx="1221264"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11" name="TextBox 10">
            <a:extLst>
              <a:ext uri="{FF2B5EF4-FFF2-40B4-BE49-F238E27FC236}">
                <a16:creationId xmlns:a16="http://schemas.microsoft.com/office/drawing/2014/main" id="{E2EBAA32-7D95-55C9-2800-8F044D234E00}"/>
              </a:ext>
            </a:extLst>
          </p:cNvPr>
          <p:cNvSpPr txBox="1"/>
          <p:nvPr/>
        </p:nvSpPr>
        <p:spPr>
          <a:xfrm>
            <a:off x="526730" y="4765184"/>
            <a:ext cx="4996465" cy="1815882"/>
          </a:xfrm>
          <a:prstGeom prst="rect">
            <a:avLst/>
          </a:prstGeom>
          <a:noFill/>
        </p:spPr>
        <p:txBody>
          <a:bodyPr wrap="square">
            <a:spAutoFit/>
          </a:bodyPr>
          <a:lstStyle/>
          <a:p>
            <a:r>
              <a:rPr lang="en-US" sz="1400" b="1" dirty="0">
                <a:solidFill>
                  <a:srgbClr val="0070C0"/>
                </a:solidFill>
              </a:rPr>
              <a:t>During the Flight</a:t>
            </a:r>
          </a:p>
          <a:p>
            <a:endParaRPr lang="en-US" sz="1400" b="1" dirty="0">
              <a:solidFill>
                <a:srgbClr val="0070C0"/>
              </a:solidFill>
            </a:endParaRPr>
          </a:p>
          <a:p>
            <a:pPr marL="171450" indent="-171450">
              <a:buFont typeface="Wingdings" panose="05000000000000000000" pitchFamily="2" charset="2"/>
              <a:buChar char="v"/>
            </a:pPr>
            <a:r>
              <a:rPr lang="en-US" sz="1200" dirty="0">
                <a:solidFill>
                  <a:srgbClr val="0070C0"/>
                </a:solidFill>
              </a:rPr>
              <a:t>Seating Arrangements: Choose seats that provide easy access to the restroom and sufficient legroom. Inform the flight attendants about your companion's condition.</a:t>
            </a:r>
          </a:p>
          <a:p>
            <a:pPr marL="171450" indent="-171450">
              <a:buFont typeface="Wingdings" panose="05000000000000000000" pitchFamily="2" charset="2"/>
              <a:buChar char="v"/>
            </a:pPr>
            <a:r>
              <a:rPr lang="en-US" sz="1200" dirty="0">
                <a:solidFill>
                  <a:srgbClr val="0070C0"/>
                </a:solidFill>
              </a:rPr>
              <a:t>Stay Hydrated and Nourished: Ensure your companion stays hydrated and has access to snacks throughout the flight.</a:t>
            </a:r>
          </a:p>
          <a:p>
            <a:pPr marL="171450" indent="-171450">
              <a:buFont typeface="Wingdings" panose="05000000000000000000" pitchFamily="2" charset="2"/>
              <a:buChar char="v"/>
            </a:pPr>
            <a:r>
              <a:rPr lang="en-US" sz="1200" dirty="0">
                <a:solidFill>
                  <a:srgbClr val="0070C0"/>
                </a:solidFill>
              </a:rPr>
              <a:t>Monitor comfort: Check on your companion's comfort regularly and address any needs promptly.</a:t>
            </a:r>
          </a:p>
        </p:txBody>
      </p:sp>
      <p:sp>
        <p:nvSpPr>
          <p:cNvPr id="14" name="TextBox 13">
            <a:extLst>
              <a:ext uri="{FF2B5EF4-FFF2-40B4-BE49-F238E27FC236}">
                <a16:creationId xmlns:a16="http://schemas.microsoft.com/office/drawing/2014/main" id="{A3F5B5A5-D6F5-8E81-302D-3ED6574C03FD}"/>
              </a:ext>
            </a:extLst>
          </p:cNvPr>
          <p:cNvSpPr txBox="1"/>
          <p:nvPr/>
        </p:nvSpPr>
        <p:spPr>
          <a:xfrm>
            <a:off x="170121" y="4577687"/>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Tree>
    <p:extLst>
      <p:ext uri="{BB962C8B-B14F-4D97-AF65-F5344CB8AC3E}">
        <p14:creationId xmlns:p14="http://schemas.microsoft.com/office/powerpoint/2010/main" val="286028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7"/>
            <a:ext cx="2992449" cy="1283964"/>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105560" y="250876"/>
            <a:ext cx="1663702" cy="646331"/>
          </a:xfrm>
          <a:prstGeom prst="rect">
            <a:avLst/>
          </a:prstGeom>
          <a:noFill/>
        </p:spPr>
        <p:txBody>
          <a:bodyPr wrap="square" rtlCol="0">
            <a:spAutoFit/>
          </a:bodyPr>
          <a:lstStyle/>
          <a:p>
            <a:pPr algn="ctr"/>
            <a:r>
              <a:rPr lang="en-US" sz="1800" b="1" dirty="0">
                <a:solidFill>
                  <a:schemeClr val="tx2">
                    <a:lumMod val="75000"/>
                    <a:lumOff val="25000"/>
                  </a:schemeClr>
                </a:solidFill>
              </a:rPr>
              <a:t>Navigating Cruise Travel</a:t>
            </a:r>
          </a:p>
        </p:txBody>
      </p:sp>
      <p:sp>
        <p:nvSpPr>
          <p:cNvPr id="5" name="TextBox 4">
            <a:extLst>
              <a:ext uri="{FF2B5EF4-FFF2-40B4-BE49-F238E27FC236}">
                <a16:creationId xmlns:a16="http://schemas.microsoft.com/office/drawing/2014/main" id="{91C80ADB-AD82-3D59-E66B-C7A0AEAD73E1}"/>
              </a:ext>
            </a:extLst>
          </p:cNvPr>
          <p:cNvSpPr txBox="1"/>
          <p:nvPr/>
        </p:nvSpPr>
        <p:spPr>
          <a:xfrm>
            <a:off x="297630" y="1526900"/>
            <a:ext cx="5425308" cy="2062103"/>
          </a:xfrm>
          <a:prstGeom prst="rect">
            <a:avLst/>
          </a:prstGeom>
          <a:noFill/>
        </p:spPr>
        <p:txBody>
          <a:bodyPr wrap="square" rtlCol="0">
            <a:spAutoFit/>
          </a:bodyPr>
          <a:lstStyle/>
          <a:p>
            <a:r>
              <a:rPr lang="en-US" sz="1600" i="1" kern="0" dirty="0">
                <a:effectLst/>
                <a:latin typeface="Arial" panose="020B0604020202020204" pitchFamily="34" charset="0"/>
                <a:ea typeface="Times New Roman" panose="02020603050405020304" pitchFamily="18" charset="0"/>
              </a:rPr>
              <a:t>Many cruise lines offer accessible cabins, specialized dining options, and onboard medical services to accommodate passengers with disabilities or health concerns. </a:t>
            </a:r>
          </a:p>
          <a:p>
            <a:endParaRPr lang="en-US" sz="1600" i="1" kern="0" dirty="0">
              <a:latin typeface="Arial" panose="020B0604020202020204" pitchFamily="34" charset="0"/>
              <a:ea typeface="Times New Roman" panose="02020603050405020304" pitchFamily="18" charset="0"/>
            </a:endParaRPr>
          </a:p>
          <a:p>
            <a:r>
              <a:rPr lang="en-US" sz="1600" i="1" kern="0" dirty="0">
                <a:effectLst/>
                <a:latin typeface="Arial" panose="020B0604020202020204" pitchFamily="34" charset="0"/>
                <a:ea typeface="Times New Roman" panose="02020603050405020304" pitchFamily="18" charset="0"/>
              </a:rPr>
              <a:t>Caregivers should communicate these needs to the cruise line in advance to ensure a smooth and comfortable experience for their loved ones.</a:t>
            </a:r>
            <a:endParaRPr lang="en-US" sz="1600" b="1" dirty="0"/>
          </a:p>
        </p:txBody>
      </p:sp>
      <p:sp>
        <p:nvSpPr>
          <p:cNvPr id="2" name="TextBox 1">
            <a:extLst>
              <a:ext uri="{FF2B5EF4-FFF2-40B4-BE49-F238E27FC236}">
                <a16:creationId xmlns:a16="http://schemas.microsoft.com/office/drawing/2014/main" id="{25199595-D3B4-3FA4-2102-563E1F4E4487}"/>
              </a:ext>
            </a:extLst>
          </p:cNvPr>
          <p:cNvSpPr txBox="1"/>
          <p:nvPr/>
        </p:nvSpPr>
        <p:spPr>
          <a:xfrm>
            <a:off x="142401" y="4750769"/>
            <a:ext cx="5626528" cy="2031325"/>
          </a:xfrm>
          <a:prstGeom prst="rect">
            <a:avLst/>
          </a:prstGeom>
          <a:noFill/>
        </p:spPr>
        <p:txBody>
          <a:bodyPr wrap="square" rtlCol="0">
            <a:spAutoFit/>
          </a:bodyPr>
          <a:lstStyle/>
          <a:p>
            <a:r>
              <a:rPr lang="en-US" sz="1600" b="1" dirty="0"/>
              <a:t>Some cruise lines offer Respite Care services or specialized programming for individuals with memory loss or cognitive impairment. </a:t>
            </a:r>
          </a:p>
          <a:p>
            <a:endParaRPr lang="en-US" sz="1600" b="1" dirty="0"/>
          </a:p>
          <a:p>
            <a:r>
              <a:rPr lang="en-US" sz="1600" b="1" dirty="0"/>
              <a:t>Caregivers can also work with the ship's staff to create a personalized Care plan and ensure their loved one's safety and well-being throughout the journey.</a:t>
            </a:r>
          </a:p>
          <a:p>
            <a:pPr algn="ctr"/>
            <a:endParaRPr lang="en-US" sz="1400" b="1" dirty="0"/>
          </a:p>
        </p:txBody>
      </p:sp>
      <p:sp>
        <p:nvSpPr>
          <p:cNvPr id="4" name="TextBox 3">
            <a:extLst>
              <a:ext uri="{FF2B5EF4-FFF2-40B4-BE49-F238E27FC236}">
                <a16:creationId xmlns:a16="http://schemas.microsoft.com/office/drawing/2014/main" id="{1BA5C56F-0E5B-652C-F142-1027BA4B7006}"/>
              </a:ext>
            </a:extLst>
          </p:cNvPr>
          <p:cNvSpPr txBox="1"/>
          <p:nvPr/>
        </p:nvSpPr>
        <p:spPr>
          <a:xfrm>
            <a:off x="8513430" y="2034135"/>
            <a:ext cx="2009860" cy="3785652"/>
          </a:xfrm>
          <a:prstGeom prst="rect">
            <a:avLst/>
          </a:prstGeom>
          <a:noFill/>
        </p:spPr>
        <p:txBody>
          <a:bodyPr wrap="square">
            <a:spAutoFit/>
          </a:bodyPr>
          <a:lstStyle/>
          <a:p>
            <a:r>
              <a:rPr lang="en-US" sz="1600" b="1" dirty="0">
                <a:solidFill>
                  <a:srgbClr val="0070C0"/>
                </a:solidFill>
              </a:rPr>
              <a:t>Cost of Care</a:t>
            </a:r>
          </a:p>
          <a:p>
            <a:endParaRPr lang="en-US" sz="1600" dirty="0">
              <a:solidFill>
                <a:srgbClr val="0070C0"/>
              </a:solidFill>
            </a:endParaRPr>
          </a:p>
          <a:p>
            <a:r>
              <a:rPr lang="en-US" sz="1600" dirty="0">
                <a:solidFill>
                  <a:srgbClr val="0070C0"/>
                </a:solidFill>
              </a:rPr>
              <a:t>Medical Care on cruise ships is typically not covered by health insurance. </a:t>
            </a:r>
          </a:p>
          <a:p>
            <a:endParaRPr lang="en-US" sz="1600" dirty="0">
              <a:solidFill>
                <a:srgbClr val="0070C0"/>
              </a:solidFill>
            </a:endParaRPr>
          </a:p>
          <a:p>
            <a:r>
              <a:rPr lang="en-US" sz="1600" dirty="0">
                <a:solidFill>
                  <a:srgbClr val="0070C0"/>
                </a:solidFill>
              </a:rPr>
              <a:t>Costs can be high, so purchasing travel insurance that covers medical expenses and emergency evacuation is advisable.</a:t>
            </a:r>
          </a:p>
        </p:txBody>
      </p:sp>
      <p:pic>
        <p:nvPicPr>
          <p:cNvPr id="7" name="Picture 6">
            <a:extLst>
              <a:ext uri="{FF2B5EF4-FFF2-40B4-BE49-F238E27FC236}">
                <a16:creationId xmlns:a16="http://schemas.microsoft.com/office/drawing/2014/main" id="{7942FEB6-5A11-451D-98C6-5256CFA27578}"/>
              </a:ext>
            </a:extLst>
          </p:cNvPr>
          <p:cNvPicPr>
            <a:picLocks noChangeAspect="1"/>
          </p:cNvPicPr>
          <p:nvPr/>
        </p:nvPicPr>
        <p:blipFill>
          <a:blip r:embed="rId4"/>
          <a:stretch>
            <a:fillRect/>
          </a:stretch>
        </p:blipFill>
        <p:spPr>
          <a:xfrm>
            <a:off x="3330464" y="130167"/>
            <a:ext cx="1323051" cy="1323051"/>
          </a:xfrm>
          <a:prstGeom prst="rect">
            <a:avLst/>
          </a:prstGeom>
        </p:spPr>
      </p:pic>
      <p:pic>
        <p:nvPicPr>
          <p:cNvPr id="13" name="Picture 12">
            <a:extLst>
              <a:ext uri="{FF2B5EF4-FFF2-40B4-BE49-F238E27FC236}">
                <a16:creationId xmlns:a16="http://schemas.microsoft.com/office/drawing/2014/main" id="{69141425-319F-BA1C-2E40-2CA4DB8DBB63}"/>
              </a:ext>
            </a:extLst>
          </p:cNvPr>
          <p:cNvPicPr>
            <a:picLocks noChangeAspect="1"/>
          </p:cNvPicPr>
          <p:nvPr/>
        </p:nvPicPr>
        <p:blipFill>
          <a:blip r:embed="rId5"/>
          <a:stretch>
            <a:fillRect/>
          </a:stretch>
        </p:blipFill>
        <p:spPr>
          <a:xfrm>
            <a:off x="2278096" y="3734338"/>
            <a:ext cx="1355138" cy="901783"/>
          </a:xfrm>
          <a:prstGeom prst="rect">
            <a:avLst/>
          </a:prstGeom>
        </p:spPr>
      </p:pic>
      <p:sp>
        <p:nvSpPr>
          <p:cNvPr id="14" name="TextBox 13">
            <a:extLst>
              <a:ext uri="{FF2B5EF4-FFF2-40B4-BE49-F238E27FC236}">
                <a16:creationId xmlns:a16="http://schemas.microsoft.com/office/drawing/2014/main" id="{419A0E11-FF7A-1846-EE74-E45184B015AF}"/>
              </a:ext>
            </a:extLst>
          </p:cNvPr>
          <p:cNvSpPr txBox="1"/>
          <p:nvPr/>
        </p:nvSpPr>
        <p:spPr>
          <a:xfrm>
            <a:off x="6447798" y="250876"/>
            <a:ext cx="5446572" cy="1738105"/>
          </a:xfrm>
          <a:prstGeom prst="rect">
            <a:avLst/>
          </a:prstGeom>
          <a:noFill/>
        </p:spPr>
        <p:txBody>
          <a:bodyPr wrap="square" rtlCol="0">
            <a:spAutoFit/>
          </a:bodyPr>
          <a:lstStyle/>
          <a:p>
            <a:pPr marL="0" marR="0" algn="ctr">
              <a:lnSpc>
                <a:spcPct val="115000"/>
              </a:lnSpc>
              <a:spcBef>
                <a:spcPts val="0"/>
              </a:spcBef>
              <a:spcAft>
                <a:spcPts val="800"/>
              </a:spcAft>
            </a:pPr>
            <a:r>
              <a:rPr lang="en-US" sz="1800"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Onboard Health and Medical Care</a:t>
            </a:r>
            <a:endPar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kern="0" dirty="0">
                <a:effectLst/>
                <a:latin typeface="Arial" panose="020B0604020202020204" pitchFamily="34" charset="0"/>
                <a:ea typeface="Times New Roman" panose="02020603050405020304" pitchFamily="18" charset="0"/>
                <a:cs typeface="Times New Roman" panose="02020603050405020304" pitchFamily="18" charset="0"/>
              </a:rPr>
              <a:t>The cost and extent of onboard medical Care can vary significantly between cruise lines. Most ships have medical centers staffed by doctors and nurses who can handle a range of medical issues. However, it's crucial to understand the limitations and costs involved.</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AC56C5F-91F7-F9BA-6662-EC2A541373BF}"/>
              </a:ext>
            </a:extLst>
          </p:cNvPr>
          <p:cNvSpPr txBox="1"/>
          <p:nvPr/>
        </p:nvSpPr>
        <p:spPr>
          <a:xfrm>
            <a:off x="6568150" y="2034135"/>
            <a:ext cx="2009860" cy="3539430"/>
          </a:xfrm>
          <a:prstGeom prst="rect">
            <a:avLst/>
          </a:prstGeom>
          <a:noFill/>
        </p:spPr>
        <p:txBody>
          <a:bodyPr wrap="square">
            <a:spAutoFit/>
          </a:bodyPr>
          <a:lstStyle/>
          <a:p>
            <a:r>
              <a:rPr lang="en-US" sz="1600" b="1" dirty="0">
                <a:solidFill>
                  <a:srgbClr val="0070C0"/>
                </a:solidFill>
              </a:rPr>
              <a:t>Medical Facilities</a:t>
            </a:r>
          </a:p>
          <a:p>
            <a:endParaRPr lang="en-US" sz="1600" dirty="0">
              <a:solidFill>
                <a:srgbClr val="0070C0"/>
              </a:solidFill>
            </a:endParaRPr>
          </a:p>
          <a:p>
            <a:r>
              <a:rPr lang="en-US" sz="1600" dirty="0">
                <a:solidFill>
                  <a:srgbClr val="0070C0"/>
                </a:solidFill>
              </a:rPr>
              <a:t>Most cruise ships have basic medical facilities that can handle minor to moderate medical issues. </a:t>
            </a:r>
          </a:p>
          <a:p>
            <a:endParaRPr lang="en-US" sz="1600" dirty="0">
              <a:solidFill>
                <a:srgbClr val="0070C0"/>
              </a:solidFill>
            </a:endParaRPr>
          </a:p>
          <a:p>
            <a:r>
              <a:rPr lang="en-US" sz="1600" dirty="0">
                <a:solidFill>
                  <a:srgbClr val="0070C0"/>
                </a:solidFill>
              </a:rPr>
              <a:t>For severe cases, passengers may need to be evacuated to a land-based hospital.</a:t>
            </a:r>
          </a:p>
        </p:txBody>
      </p:sp>
      <p:sp>
        <p:nvSpPr>
          <p:cNvPr id="23" name="TextBox 22">
            <a:extLst>
              <a:ext uri="{FF2B5EF4-FFF2-40B4-BE49-F238E27FC236}">
                <a16:creationId xmlns:a16="http://schemas.microsoft.com/office/drawing/2014/main" id="{F924EB49-634D-FFD0-1C6F-FEA065DAF2D4}"/>
              </a:ext>
            </a:extLst>
          </p:cNvPr>
          <p:cNvSpPr txBox="1"/>
          <p:nvPr/>
        </p:nvSpPr>
        <p:spPr>
          <a:xfrm>
            <a:off x="10523290" y="1783433"/>
            <a:ext cx="1733290" cy="4524315"/>
          </a:xfrm>
          <a:prstGeom prst="rect">
            <a:avLst/>
          </a:prstGeom>
          <a:noFill/>
        </p:spPr>
        <p:txBody>
          <a:bodyPr wrap="square">
            <a:spAutoFit/>
          </a:bodyPr>
          <a:lstStyle/>
          <a:p>
            <a:r>
              <a:rPr lang="en-US" sz="1600" b="1" dirty="0">
                <a:solidFill>
                  <a:srgbClr val="0070C0"/>
                </a:solidFill>
                <a:hlinkClick r:id="rId6"/>
              </a:rPr>
              <a:t>Special Needs at Sea</a:t>
            </a:r>
            <a:endParaRPr lang="en-US" sz="1600" b="1" dirty="0">
              <a:solidFill>
                <a:srgbClr val="0070C0"/>
              </a:solidFill>
            </a:endParaRPr>
          </a:p>
          <a:p>
            <a:endParaRPr lang="en-US" sz="1600" dirty="0">
              <a:solidFill>
                <a:srgbClr val="0070C0"/>
              </a:solidFill>
            </a:endParaRPr>
          </a:p>
          <a:p>
            <a:r>
              <a:rPr lang="en-US" sz="1600" dirty="0">
                <a:solidFill>
                  <a:srgbClr val="0070C0"/>
                </a:solidFill>
              </a:rPr>
              <a:t>A company that provides mobility equipment, unique beds, oxygen, and other medical devices for cruise passengers offering  a wide range of equipment rentals and sales to make cruising more accessible and comfortable.</a:t>
            </a:r>
          </a:p>
        </p:txBody>
      </p:sp>
    </p:spTree>
    <p:extLst>
      <p:ext uri="{BB962C8B-B14F-4D97-AF65-F5344CB8AC3E}">
        <p14:creationId xmlns:p14="http://schemas.microsoft.com/office/powerpoint/2010/main" val="54795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584775"/>
          </a:xfrm>
          <a:prstGeom prst="rect">
            <a:avLst/>
          </a:prstGeom>
          <a:noFill/>
        </p:spPr>
        <p:txBody>
          <a:bodyPr wrap="square" rtlCol="0">
            <a:spAutoFit/>
          </a:bodyPr>
          <a:lstStyle/>
          <a:p>
            <a:r>
              <a:rPr lang="en-US" sz="3200" b="1" dirty="0">
                <a:solidFill>
                  <a:schemeClr val="tx2">
                    <a:lumMod val="75000"/>
                    <a:lumOff val="25000"/>
                  </a:schemeClr>
                </a:solidFill>
              </a:rPr>
              <a:t>What to Pack for a Cruise</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95693" y="747608"/>
            <a:ext cx="4827181"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1C1AB141-B7B4-E596-5768-5DAFCBC700CA}"/>
              </a:ext>
            </a:extLst>
          </p:cNvPr>
          <p:cNvSpPr txBox="1"/>
          <p:nvPr/>
        </p:nvSpPr>
        <p:spPr>
          <a:xfrm>
            <a:off x="170121" y="1084521"/>
            <a:ext cx="5560828" cy="1477328"/>
          </a:xfrm>
          <a:prstGeom prst="rect">
            <a:avLst/>
          </a:prstGeom>
          <a:noFill/>
        </p:spPr>
        <p:txBody>
          <a:bodyPr wrap="square" rtlCol="0">
            <a:spAutoFit/>
          </a:bodyPr>
          <a:lstStyle/>
          <a:p>
            <a:r>
              <a:rPr lang="en-US" sz="1800" b="1" kern="0" dirty="0">
                <a:effectLst/>
                <a:latin typeface="Arial" panose="020B0604020202020204" pitchFamily="34" charset="0"/>
                <a:ea typeface="Times New Roman" panose="02020603050405020304" pitchFamily="18" charset="0"/>
              </a:rPr>
              <a:t>Packing appropriately is essential to ensure a comfortable and stress-free cruise experience for your companion. </a:t>
            </a:r>
          </a:p>
          <a:p>
            <a:endParaRPr lang="en-US" b="1" kern="0" dirty="0">
              <a:latin typeface="Arial" panose="020B0604020202020204" pitchFamily="34" charset="0"/>
              <a:ea typeface="Times New Roman" panose="02020603050405020304" pitchFamily="18" charset="0"/>
            </a:endParaRPr>
          </a:p>
          <a:p>
            <a:r>
              <a:rPr lang="en-US" sz="1800" b="1" kern="0" dirty="0">
                <a:effectLst/>
                <a:latin typeface="Arial" panose="020B0604020202020204" pitchFamily="34" charset="0"/>
                <a:ea typeface="Times New Roman" panose="02020603050405020304" pitchFamily="18" charset="0"/>
              </a:rPr>
              <a:t>Here are some essential items to include:</a:t>
            </a:r>
            <a:endParaRPr lang="en-US" b="1" dirty="0"/>
          </a:p>
        </p:txBody>
      </p:sp>
      <p:sp>
        <p:nvSpPr>
          <p:cNvPr id="15" name="TextBox 14">
            <a:extLst>
              <a:ext uri="{FF2B5EF4-FFF2-40B4-BE49-F238E27FC236}">
                <a16:creationId xmlns:a16="http://schemas.microsoft.com/office/drawing/2014/main" id="{EDFC27F4-6AA9-9762-34F9-02D8173B9EBB}"/>
              </a:ext>
            </a:extLst>
          </p:cNvPr>
          <p:cNvSpPr txBox="1"/>
          <p:nvPr/>
        </p:nvSpPr>
        <p:spPr>
          <a:xfrm>
            <a:off x="170121" y="2753833"/>
            <a:ext cx="5709684" cy="3670428"/>
          </a:xfrm>
          <a:prstGeom prst="rect">
            <a:avLst/>
          </a:prstGeom>
          <a:noFill/>
        </p:spPr>
        <p:txBody>
          <a:bodyPr wrap="square" rtlCol="0">
            <a:spAutoFit/>
          </a:bodyPr>
          <a:lstStyle/>
          <a:p>
            <a:pPr marL="0" marR="0">
              <a:lnSpc>
                <a:spcPct val="115000"/>
              </a:lnSpc>
              <a:spcBef>
                <a:spcPts val="0"/>
              </a:spcBef>
              <a:spcAft>
                <a:spcPts val="800"/>
              </a:spcAft>
            </a:pPr>
            <a:r>
              <a:rPr lang="en-US" sz="1600" b="1" kern="0" dirty="0">
                <a:effectLst/>
                <a:latin typeface="Arial" panose="020B0604020202020204" pitchFamily="34" charset="0"/>
                <a:ea typeface="Times New Roman" panose="02020603050405020304" pitchFamily="18" charset="0"/>
                <a:cs typeface="Times New Roman" panose="02020603050405020304" pitchFamily="18" charset="0"/>
              </a:rPr>
              <a:t>Medications and Medical Supplies</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kern="0" dirty="0">
                <a:effectLst/>
                <a:latin typeface="Arial" panose="020B0604020202020204" pitchFamily="34" charset="0"/>
                <a:ea typeface="Times New Roman" panose="02020603050405020304" pitchFamily="18" charset="0"/>
                <a:cs typeface="Times New Roman" panose="02020603050405020304" pitchFamily="18" charset="0"/>
              </a:rPr>
              <a:t>Pack all necessary medications in their original containers, along with a copy of the prescriptions. Include extra doses in case of delays. Bring any required medical equipment, such as hearing aids, mobility aids, and incontinence supplies.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600" b="1" kern="0" dirty="0">
                <a:effectLst/>
                <a:latin typeface="Arial" panose="020B0604020202020204" pitchFamily="34" charset="0"/>
                <a:ea typeface="Times New Roman" panose="02020603050405020304" pitchFamily="18" charset="0"/>
                <a:cs typeface="Times New Roman" panose="02020603050405020304" pitchFamily="18" charset="0"/>
              </a:rPr>
              <a:t>Comfort Items</a:t>
            </a:r>
            <a:endParaRPr lang="en-US" sz="1600" b="1" kern="100" dirty="0">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400" kern="0" dirty="0">
                <a:effectLst/>
                <a:latin typeface="Arial" panose="020B0604020202020204" pitchFamily="34" charset="0"/>
                <a:ea typeface="Times New Roman" panose="02020603050405020304" pitchFamily="18" charset="0"/>
                <a:cs typeface="Times New Roman" panose="02020603050405020304" pitchFamily="18" charset="0"/>
              </a:rPr>
              <a:t>Bring familiar items that can help soothe and comfort your companions, such as favorite blankets, pillows, and Personal Care items.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600" b="1" kern="0" dirty="0">
                <a:effectLst/>
                <a:latin typeface="Arial" panose="020B0604020202020204" pitchFamily="34" charset="0"/>
                <a:ea typeface="Times New Roman" panose="02020603050405020304" pitchFamily="18" charset="0"/>
                <a:cs typeface="Times New Roman" panose="02020603050405020304" pitchFamily="18" charset="0"/>
              </a:rPr>
              <a:t>Documentation</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kern="0" dirty="0">
                <a:effectLst/>
                <a:latin typeface="Arial" panose="020B0604020202020204" pitchFamily="34" charset="0"/>
                <a:ea typeface="Times New Roman" panose="02020603050405020304" pitchFamily="18" charset="0"/>
                <a:cs typeface="Times New Roman" panose="02020603050405020304" pitchFamily="18" charset="0"/>
              </a:rPr>
              <a:t>Carry all necessary Documentation, including passports, medical records, doctor's notes, and emergency contact information.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F71D4C5-8AA7-E00B-5FE4-042480B88DD5}"/>
              </a:ext>
            </a:extLst>
          </p:cNvPr>
          <p:cNvSpPr/>
          <p:nvPr/>
        </p:nvSpPr>
        <p:spPr>
          <a:xfrm>
            <a:off x="6475228" y="489098"/>
            <a:ext cx="5433237" cy="16905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FFEEF3-03B7-93CE-72EE-F7C0A41805F7}"/>
              </a:ext>
            </a:extLst>
          </p:cNvPr>
          <p:cNvSpPr txBox="1"/>
          <p:nvPr/>
        </p:nvSpPr>
        <p:spPr>
          <a:xfrm>
            <a:off x="6624083" y="893134"/>
            <a:ext cx="5135525" cy="1200329"/>
          </a:xfrm>
          <a:prstGeom prst="rect">
            <a:avLst/>
          </a:prstGeom>
          <a:noFill/>
        </p:spPr>
        <p:txBody>
          <a:bodyPr wrap="square" rtlCol="0">
            <a:spAutoFit/>
          </a:bodyPr>
          <a:lstStyle/>
          <a:p>
            <a:r>
              <a:rPr lang="en-US" sz="1800" b="1" kern="0" dirty="0">
                <a:solidFill>
                  <a:schemeClr val="bg1"/>
                </a:solidFill>
                <a:effectLst/>
                <a:latin typeface="Arial" panose="020B0604020202020204" pitchFamily="34" charset="0"/>
                <a:ea typeface="Times New Roman" panose="02020603050405020304" pitchFamily="18" charset="0"/>
              </a:rPr>
              <a:t>Choose a cabin in a quiet area of the ship to minimize confusion and disorientation. Use visual cues, such as photos or familiar items, to help your companion recognize the cabin.</a:t>
            </a:r>
            <a:endParaRPr lang="en-US" sz="1800" b="1" dirty="0">
              <a:solidFill>
                <a:schemeClr val="bg1"/>
              </a:solidFill>
            </a:endParaRPr>
          </a:p>
        </p:txBody>
      </p:sp>
      <p:sp>
        <p:nvSpPr>
          <p:cNvPr id="18" name="TextBox 17">
            <a:extLst>
              <a:ext uri="{FF2B5EF4-FFF2-40B4-BE49-F238E27FC236}">
                <a16:creationId xmlns:a16="http://schemas.microsoft.com/office/drawing/2014/main" id="{2B8783E3-2F06-7CE0-3599-9C00461567F4}"/>
              </a:ext>
            </a:extLst>
          </p:cNvPr>
          <p:cNvSpPr txBox="1"/>
          <p:nvPr/>
        </p:nvSpPr>
        <p:spPr>
          <a:xfrm>
            <a:off x="7060019" y="489098"/>
            <a:ext cx="4369981" cy="461665"/>
          </a:xfrm>
          <a:prstGeom prst="rect">
            <a:avLst/>
          </a:prstGeom>
          <a:noFill/>
        </p:spPr>
        <p:txBody>
          <a:bodyPr wrap="square" rtlCol="0">
            <a:spAutoFit/>
          </a:bodyPr>
          <a:lstStyle/>
          <a:p>
            <a:pPr algn="ctr"/>
            <a:r>
              <a:rPr lang="en-US" sz="2400" b="1" dirty="0">
                <a:solidFill>
                  <a:schemeClr val="bg1"/>
                </a:solidFill>
              </a:rPr>
              <a:t>Consider Cabin Safety</a:t>
            </a:r>
          </a:p>
        </p:txBody>
      </p:sp>
      <p:sp>
        <p:nvSpPr>
          <p:cNvPr id="19" name="TextBox 18">
            <a:extLst>
              <a:ext uri="{FF2B5EF4-FFF2-40B4-BE49-F238E27FC236}">
                <a16:creationId xmlns:a16="http://schemas.microsoft.com/office/drawing/2014/main" id="{0E37D237-6650-95FC-35A3-C5867D2DD6F8}"/>
              </a:ext>
            </a:extLst>
          </p:cNvPr>
          <p:cNvSpPr txBox="1"/>
          <p:nvPr/>
        </p:nvSpPr>
        <p:spPr>
          <a:xfrm>
            <a:off x="6333632" y="3548071"/>
            <a:ext cx="2009860" cy="2516073"/>
          </a:xfrm>
          <a:prstGeom prst="rect">
            <a:avLst/>
          </a:prstGeom>
          <a:noFill/>
        </p:spPr>
        <p:txBody>
          <a:bodyPr wrap="square">
            <a:spAutoFit/>
          </a:bodyPr>
          <a:lstStyle/>
          <a:p>
            <a:r>
              <a:rPr lang="en-US" sz="1400" b="1" dirty="0">
                <a:solidFill>
                  <a:srgbClr val="0070C0"/>
                </a:solidFill>
              </a:rPr>
              <a:t>United Nations Convention on the Rights of Persons with Disabilities (CRPD)</a:t>
            </a:r>
          </a:p>
          <a:p>
            <a:endParaRPr lang="en-US" sz="1400" b="1" dirty="0">
              <a:solidFill>
                <a:srgbClr val="0070C0"/>
              </a:solidFill>
            </a:endParaRPr>
          </a:p>
          <a:p>
            <a:r>
              <a:rPr lang="en-US" sz="1050" b="1" dirty="0">
                <a:solidFill>
                  <a:srgbClr val="0070C0"/>
                </a:solidFill>
              </a:rPr>
              <a:t>The CRPD aims to protect the rights and dignity of persons with disabilities. It emphasizes the importance of accessibility and the provision of accommodations to ensure equal participation in society, including travel</a:t>
            </a:r>
            <a:r>
              <a:rPr lang="en-US" sz="1400" b="1" dirty="0">
                <a:solidFill>
                  <a:srgbClr val="0070C0"/>
                </a:solidFill>
              </a:rPr>
              <a:t>.</a:t>
            </a:r>
          </a:p>
        </p:txBody>
      </p:sp>
      <p:sp>
        <p:nvSpPr>
          <p:cNvPr id="20" name="TextBox 19">
            <a:extLst>
              <a:ext uri="{FF2B5EF4-FFF2-40B4-BE49-F238E27FC236}">
                <a16:creationId xmlns:a16="http://schemas.microsoft.com/office/drawing/2014/main" id="{E56470C4-B220-9A74-F405-B20558A34677}"/>
              </a:ext>
            </a:extLst>
          </p:cNvPr>
          <p:cNvSpPr txBox="1"/>
          <p:nvPr/>
        </p:nvSpPr>
        <p:spPr>
          <a:xfrm>
            <a:off x="6045571" y="3469615"/>
            <a:ext cx="428980"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21" name="TextBox 20">
            <a:extLst>
              <a:ext uri="{FF2B5EF4-FFF2-40B4-BE49-F238E27FC236}">
                <a16:creationId xmlns:a16="http://schemas.microsoft.com/office/drawing/2014/main" id="{5EFE77B7-BBC7-8A2B-2C8E-F11B6A12FAE8}"/>
              </a:ext>
            </a:extLst>
          </p:cNvPr>
          <p:cNvSpPr txBox="1"/>
          <p:nvPr/>
        </p:nvSpPr>
        <p:spPr>
          <a:xfrm>
            <a:off x="8484068" y="3517576"/>
            <a:ext cx="1740064" cy="2849242"/>
          </a:xfrm>
          <a:prstGeom prst="rect">
            <a:avLst/>
          </a:prstGeom>
          <a:noFill/>
        </p:spPr>
        <p:txBody>
          <a:bodyPr wrap="square">
            <a:spAutoFit/>
          </a:bodyPr>
          <a:lstStyle/>
          <a:p>
            <a:pPr marL="0" marR="0">
              <a:lnSpc>
                <a:spcPct val="115000"/>
              </a:lnSpc>
              <a:spcBef>
                <a:spcPts val="0"/>
              </a:spcBef>
              <a:spcAft>
                <a:spcPts val="800"/>
              </a:spcAft>
            </a:pPr>
            <a:r>
              <a:rPr lang="en-US" sz="1400" b="1" kern="0" dirty="0">
                <a:solidFill>
                  <a:srgbClr val="0070C0"/>
                </a:solidFill>
                <a:effectLst/>
                <a:ea typeface="Times New Roman" panose="02020603050405020304" pitchFamily="18" charset="0"/>
                <a:cs typeface="Times New Roman" panose="02020603050405020304" pitchFamily="18" charset="0"/>
              </a:rPr>
              <a:t>United States: Americans with Disabilities Act (ADA)</a:t>
            </a:r>
          </a:p>
          <a:p>
            <a:pPr marL="0" marR="0">
              <a:lnSpc>
                <a:spcPct val="115000"/>
              </a:lnSpc>
              <a:spcBef>
                <a:spcPts val="0"/>
              </a:spcBef>
              <a:spcAft>
                <a:spcPts val="800"/>
              </a:spcAft>
            </a:pPr>
            <a:r>
              <a:rPr lang="en-US" sz="1050" kern="0" dirty="0">
                <a:solidFill>
                  <a:srgbClr val="0070C0"/>
                </a:solidFill>
                <a:effectLst/>
                <a:ea typeface="Times New Roman" panose="02020603050405020304" pitchFamily="18" charset="0"/>
                <a:cs typeface="Times New Roman" panose="02020603050405020304" pitchFamily="18" charset="0"/>
              </a:rPr>
              <a:t>The ADA applies to cruise ships that operate in U.S. waters or are U.S.-flagged. It mandates reasonable accommodations for passengers with disabilities, ensuring access to facilities and services on board.</a:t>
            </a:r>
          </a:p>
        </p:txBody>
      </p:sp>
      <p:sp>
        <p:nvSpPr>
          <p:cNvPr id="22" name="TextBox 21">
            <a:extLst>
              <a:ext uri="{FF2B5EF4-FFF2-40B4-BE49-F238E27FC236}">
                <a16:creationId xmlns:a16="http://schemas.microsoft.com/office/drawing/2014/main" id="{0F3E2656-EF24-AC63-2044-F8D89C6A5CE0}"/>
              </a:ext>
            </a:extLst>
          </p:cNvPr>
          <p:cNvSpPr txBox="1"/>
          <p:nvPr/>
        </p:nvSpPr>
        <p:spPr>
          <a:xfrm>
            <a:off x="8215291" y="3446722"/>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23" name="TextBox 22">
            <a:extLst>
              <a:ext uri="{FF2B5EF4-FFF2-40B4-BE49-F238E27FC236}">
                <a16:creationId xmlns:a16="http://schemas.microsoft.com/office/drawing/2014/main" id="{60956FE5-D99F-6990-5DA2-E357648026C4}"/>
              </a:ext>
            </a:extLst>
          </p:cNvPr>
          <p:cNvSpPr txBox="1"/>
          <p:nvPr/>
        </p:nvSpPr>
        <p:spPr>
          <a:xfrm>
            <a:off x="10473201" y="3563652"/>
            <a:ext cx="1740064" cy="2893100"/>
          </a:xfrm>
          <a:prstGeom prst="rect">
            <a:avLst/>
          </a:prstGeom>
          <a:noFill/>
        </p:spPr>
        <p:txBody>
          <a:bodyPr wrap="square">
            <a:spAutoFit/>
          </a:bodyPr>
          <a:lstStyle/>
          <a:p>
            <a:r>
              <a:rPr lang="en-US" sz="1400" b="1" dirty="0">
                <a:solidFill>
                  <a:srgbClr val="0070C0"/>
                </a:solidFill>
              </a:rPr>
              <a:t>European Union: Regulation (E.C.) No 1177/2010</a:t>
            </a:r>
          </a:p>
          <a:p>
            <a:endParaRPr lang="en-US" sz="1050" b="1" dirty="0">
              <a:solidFill>
                <a:srgbClr val="0070C0"/>
              </a:solidFill>
            </a:endParaRPr>
          </a:p>
          <a:p>
            <a:r>
              <a:rPr lang="en-US" sz="1050" dirty="0">
                <a:solidFill>
                  <a:srgbClr val="0070C0"/>
                </a:solidFill>
              </a:rPr>
              <a:t>This regulation ensures that passengers with disabilities or reduced mobility have the same rights when traveling by sea and inland waterway within the E.U. It mandates assistance during embarkation and disembarkation and requires accessible facilities on board.</a:t>
            </a:r>
          </a:p>
        </p:txBody>
      </p:sp>
      <p:sp>
        <p:nvSpPr>
          <p:cNvPr id="24" name="TextBox 23">
            <a:extLst>
              <a:ext uri="{FF2B5EF4-FFF2-40B4-BE49-F238E27FC236}">
                <a16:creationId xmlns:a16="http://schemas.microsoft.com/office/drawing/2014/main" id="{32B21D77-E657-7206-3910-B36C8E334D2D}"/>
              </a:ext>
            </a:extLst>
          </p:cNvPr>
          <p:cNvSpPr txBox="1"/>
          <p:nvPr/>
        </p:nvSpPr>
        <p:spPr>
          <a:xfrm>
            <a:off x="10185862" y="3429000"/>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26" name="TextBox 25">
            <a:extLst>
              <a:ext uri="{FF2B5EF4-FFF2-40B4-BE49-F238E27FC236}">
                <a16:creationId xmlns:a16="http://schemas.microsoft.com/office/drawing/2014/main" id="{0CA7B5BA-EBA2-E596-8466-150F574A3FD3}"/>
              </a:ext>
            </a:extLst>
          </p:cNvPr>
          <p:cNvSpPr txBox="1"/>
          <p:nvPr/>
        </p:nvSpPr>
        <p:spPr>
          <a:xfrm>
            <a:off x="6958651" y="2443866"/>
            <a:ext cx="4466387" cy="369332"/>
          </a:xfrm>
          <a:prstGeom prst="rect">
            <a:avLst/>
          </a:prstGeom>
          <a:noFill/>
        </p:spPr>
        <p:txBody>
          <a:bodyPr wrap="square">
            <a:spAutoFit/>
          </a:bodyPr>
          <a:lstStyle/>
          <a:p>
            <a:pPr algn="ctr"/>
            <a:r>
              <a:rPr lang="en-US" b="1" dirty="0"/>
              <a:t>Cruise Travel Rights and Protections</a:t>
            </a:r>
          </a:p>
        </p:txBody>
      </p:sp>
    </p:spTree>
    <p:extLst>
      <p:ext uri="{BB962C8B-B14F-4D97-AF65-F5344CB8AC3E}">
        <p14:creationId xmlns:p14="http://schemas.microsoft.com/office/powerpoint/2010/main" val="82900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584775"/>
          </a:xfrm>
          <a:prstGeom prst="rect">
            <a:avLst/>
          </a:prstGeom>
          <a:noFill/>
        </p:spPr>
        <p:txBody>
          <a:bodyPr wrap="square" rtlCol="0">
            <a:spAutoFit/>
          </a:bodyPr>
          <a:lstStyle/>
          <a:p>
            <a:r>
              <a:rPr lang="en-US" sz="3200" b="1" dirty="0">
                <a:solidFill>
                  <a:schemeClr val="tx2">
                    <a:lumMod val="75000"/>
                    <a:lumOff val="25000"/>
                  </a:schemeClr>
                </a:solidFill>
              </a:rPr>
              <a:t>Cruise Tips for Caregivers</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95693" y="747608"/>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2E520426-E38A-CC4C-EE83-6F20ECFEF7EF}"/>
              </a:ext>
            </a:extLst>
          </p:cNvPr>
          <p:cNvSpPr txBox="1"/>
          <p:nvPr/>
        </p:nvSpPr>
        <p:spPr>
          <a:xfrm>
            <a:off x="458181" y="1058235"/>
            <a:ext cx="5166441" cy="1554272"/>
          </a:xfrm>
          <a:prstGeom prst="rect">
            <a:avLst/>
          </a:prstGeom>
          <a:noFill/>
        </p:spPr>
        <p:txBody>
          <a:bodyPr wrap="square">
            <a:spAutoFit/>
          </a:bodyPr>
          <a:lstStyle/>
          <a:p>
            <a:r>
              <a:rPr lang="en-US" sz="1600" b="1" dirty="0">
                <a:solidFill>
                  <a:srgbClr val="0070C0"/>
                </a:solidFill>
              </a:rPr>
              <a:t>Pre-Cruise Preparation</a:t>
            </a:r>
          </a:p>
          <a:p>
            <a:endParaRPr lang="en-US" sz="1600" b="1" dirty="0">
              <a:solidFill>
                <a:srgbClr val="0070C0"/>
              </a:solidFill>
            </a:endParaRPr>
          </a:p>
          <a:p>
            <a:pPr marL="285750" indent="-285750">
              <a:buFont typeface="Wingdings" panose="05000000000000000000" pitchFamily="2" charset="2"/>
              <a:buChar char="v"/>
            </a:pPr>
            <a:r>
              <a:rPr lang="en-US" sz="1050" dirty="0">
                <a:solidFill>
                  <a:srgbClr val="0070C0"/>
                </a:solidFill>
              </a:rPr>
              <a:t> Inform the Cruise Line: Notify the cruise line of your companion's condition and request any necessary accommodations. Many cruise lines have dedicated accessibility departments to assist with special needs.</a:t>
            </a:r>
          </a:p>
          <a:p>
            <a:pPr marL="285750" indent="-285750">
              <a:buFont typeface="Wingdings" panose="05000000000000000000" pitchFamily="2" charset="2"/>
              <a:buChar char="v"/>
            </a:pPr>
            <a:r>
              <a:rPr lang="en-US" sz="1050" dirty="0">
                <a:solidFill>
                  <a:srgbClr val="0070C0"/>
                </a:solidFill>
              </a:rPr>
              <a:t>Plan Shore Excursions: Choose shore excursions that are accessible and suitable for your companion's abilities. Many cruise lines offer accessible excursions specifically designed for passengers with disabilities.</a:t>
            </a:r>
          </a:p>
        </p:txBody>
      </p:sp>
      <p:sp>
        <p:nvSpPr>
          <p:cNvPr id="5" name="TextBox 4">
            <a:extLst>
              <a:ext uri="{FF2B5EF4-FFF2-40B4-BE49-F238E27FC236}">
                <a16:creationId xmlns:a16="http://schemas.microsoft.com/office/drawing/2014/main" id="{70E76384-3ACB-BC19-F5E4-BC02BFD5E530}"/>
              </a:ext>
            </a:extLst>
          </p:cNvPr>
          <p:cNvSpPr txBox="1"/>
          <p:nvPr/>
        </p:nvSpPr>
        <p:spPr>
          <a:xfrm>
            <a:off x="170121" y="979779"/>
            <a:ext cx="372139"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6" name="TextBox 5">
            <a:extLst>
              <a:ext uri="{FF2B5EF4-FFF2-40B4-BE49-F238E27FC236}">
                <a16:creationId xmlns:a16="http://schemas.microsoft.com/office/drawing/2014/main" id="{20D99ECE-1FE4-D4D5-D5C9-D054A1922386}"/>
              </a:ext>
            </a:extLst>
          </p:cNvPr>
          <p:cNvSpPr txBox="1"/>
          <p:nvPr/>
        </p:nvSpPr>
        <p:spPr>
          <a:xfrm>
            <a:off x="458181" y="2764369"/>
            <a:ext cx="5166441" cy="1550168"/>
          </a:xfrm>
          <a:prstGeom prst="rect">
            <a:avLst/>
          </a:prstGeom>
          <a:noFill/>
        </p:spPr>
        <p:txBody>
          <a:bodyPr wrap="square">
            <a:spAutoFit/>
          </a:bodyPr>
          <a:lstStyle/>
          <a:p>
            <a:pPr marL="0" marR="0">
              <a:lnSpc>
                <a:spcPct val="115000"/>
              </a:lnSpc>
              <a:spcBef>
                <a:spcPts val="0"/>
              </a:spcBef>
              <a:spcAft>
                <a:spcPts val="800"/>
              </a:spcAft>
            </a:pPr>
            <a:r>
              <a:rPr lang="en-US" sz="1600" b="1" kern="0" dirty="0">
                <a:solidFill>
                  <a:srgbClr val="0070C0"/>
                </a:solidFill>
                <a:effectLst/>
                <a:ea typeface="Times New Roman" panose="02020603050405020304" pitchFamily="18" charset="0"/>
                <a:cs typeface="Times New Roman" panose="02020603050405020304" pitchFamily="18" charset="0"/>
              </a:rPr>
              <a:t>On Board Strategies</a:t>
            </a:r>
          </a:p>
          <a:p>
            <a:pPr marL="171450" marR="0" indent="-171450">
              <a:spcBef>
                <a:spcPts val="0"/>
              </a:spcBef>
              <a:spcAft>
                <a:spcPts val="800"/>
              </a:spcAft>
              <a:buFont typeface="Wingdings" panose="05000000000000000000" pitchFamily="2" charset="2"/>
              <a:buChar char="v"/>
            </a:pPr>
            <a:r>
              <a:rPr lang="en-US" sz="1050" dirty="0">
                <a:solidFill>
                  <a:srgbClr val="0070C0"/>
                </a:solidFill>
              </a:rPr>
              <a:t> Establish a Routine: Create a daily routine to provide structure and reduce anxiety for your companion. Familiar routines can be comforting for individuals with Dementia.</a:t>
            </a:r>
          </a:p>
          <a:p>
            <a:pPr marL="171450" marR="0" indent="-171450">
              <a:spcBef>
                <a:spcPts val="0"/>
              </a:spcBef>
              <a:spcAft>
                <a:spcPts val="800"/>
              </a:spcAft>
              <a:buFont typeface="Wingdings" panose="05000000000000000000" pitchFamily="2" charset="2"/>
              <a:buChar char="v"/>
            </a:pPr>
            <a:r>
              <a:rPr lang="en-US" sz="1050" dirty="0">
                <a:solidFill>
                  <a:srgbClr val="0070C0"/>
                </a:solidFill>
              </a:rPr>
              <a:t> Engage in Activities: Participate in onboard activities that are enjoyable and suitable for your companion's abilities. Many cruise lines offer specialized activities for passengers with Dementia or disabilities.</a:t>
            </a:r>
          </a:p>
        </p:txBody>
      </p:sp>
      <p:sp>
        <p:nvSpPr>
          <p:cNvPr id="8" name="TextBox 7">
            <a:extLst>
              <a:ext uri="{FF2B5EF4-FFF2-40B4-BE49-F238E27FC236}">
                <a16:creationId xmlns:a16="http://schemas.microsoft.com/office/drawing/2014/main" id="{A92B0256-A876-6E34-3E9B-76EC76A03CEB}"/>
              </a:ext>
            </a:extLst>
          </p:cNvPr>
          <p:cNvSpPr txBox="1"/>
          <p:nvPr/>
        </p:nvSpPr>
        <p:spPr>
          <a:xfrm>
            <a:off x="189405" y="2693515"/>
            <a:ext cx="1221264"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9" name="TextBox 8">
            <a:extLst>
              <a:ext uri="{FF2B5EF4-FFF2-40B4-BE49-F238E27FC236}">
                <a16:creationId xmlns:a16="http://schemas.microsoft.com/office/drawing/2014/main" id="{777924CC-D48B-3F52-C1CC-A12E9BD61E90}"/>
              </a:ext>
            </a:extLst>
          </p:cNvPr>
          <p:cNvSpPr txBox="1"/>
          <p:nvPr/>
        </p:nvSpPr>
        <p:spPr>
          <a:xfrm>
            <a:off x="526730" y="4765184"/>
            <a:ext cx="4996465" cy="1415772"/>
          </a:xfrm>
          <a:prstGeom prst="rect">
            <a:avLst/>
          </a:prstGeom>
          <a:noFill/>
        </p:spPr>
        <p:txBody>
          <a:bodyPr wrap="square">
            <a:spAutoFit/>
          </a:bodyPr>
          <a:lstStyle/>
          <a:p>
            <a:r>
              <a:rPr lang="en-US" sz="1400" b="1" dirty="0">
                <a:solidFill>
                  <a:srgbClr val="0070C0"/>
                </a:solidFill>
              </a:rPr>
              <a:t>Self Care for </a:t>
            </a:r>
            <a:r>
              <a:rPr lang="en-US" sz="1400" b="1" dirty="0" err="1">
                <a:solidFill>
                  <a:srgbClr val="0070C0"/>
                </a:solidFill>
              </a:rPr>
              <a:t>CareGivers</a:t>
            </a:r>
            <a:endParaRPr lang="en-US" sz="1400" b="1" dirty="0">
              <a:solidFill>
                <a:srgbClr val="0070C0"/>
              </a:solidFill>
            </a:endParaRPr>
          </a:p>
          <a:p>
            <a:endParaRPr lang="en-US" sz="1200" dirty="0">
              <a:solidFill>
                <a:srgbClr val="0070C0"/>
              </a:solidFill>
            </a:endParaRPr>
          </a:p>
          <a:p>
            <a:pPr marL="171450" indent="-171450">
              <a:buFont typeface="Wingdings" panose="05000000000000000000" pitchFamily="2" charset="2"/>
              <a:buChar char="v"/>
            </a:pPr>
            <a:r>
              <a:rPr lang="en-US" sz="1200" dirty="0">
                <a:solidFill>
                  <a:srgbClr val="0070C0"/>
                </a:solidFill>
              </a:rPr>
              <a:t>Take Breaks: Caring for someone with Dementia or physical disabilities can be exhausting. Take advantage of onboard Respite services or ask for help from other family members to ensure you get some relaxation.</a:t>
            </a:r>
          </a:p>
          <a:p>
            <a:pPr marL="171450" indent="-171450">
              <a:buFont typeface="Wingdings" panose="05000000000000000000" pitchFamily="2" charset="2"/>
              <a:buChar char="v"/>
            </a:pPr>
            <a:r>
              <a:rPr lang="en-US" sz="1200" dirty="0">
                <a:solidFill>
                  <a:srgbClr val="0070C0"/>
                </a:solidFill>
              </a:rPr>
              <a:t>Stay Connected: Join support groups or online communities for Caregivers to share experiences, tips, and support.</a:t>
            </a:r>
          </a:p>
        </p:txBody>
      </p:sp>
      <p:sp>
        <p:nvSpPr>
          <p:cNvPr id="10" name="TextBox 9">
            <a:extLst>
              <a:ext uri="{FF2B5EF4-FFF2-40B4-BE49-F238E27FC236}">
                <a16:creationId xmlns:a16="http://schemas.microsoft.com/office/drawing/2014/main" id="{565CC803-82E9-D676-197B-1C7ADB465953}"/>
              </a:ext>
            </a:extLst>
          </p:cNvPr>
          <p:cNvSpPr txBox="1"/>
          <p:nvPr/>
        </p:nvSpPr>
        <p:spPr>
          <a:xfrm>
            <a:off x="170121" y="4577687"/>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pic>
        <p:nvPicPr>
          <p:cNvPr id="12" name="Picture 11">
            <a:extLst>
              <a:ext uri="{FF2B5EF4-FFF2-40B4-BE49-F238E27FC236}">
                <a16:creationId xmlns:a16="http://schemas.microsoft.com/office/drawing/2014/main" id="{A6AEACE8-73DC-670E-F9AB-644573751F9F}"/>
              </a:ext>
            </a:extLst>
          </p:cNvPr>
          <p:cNvPicPr>
            <a:picLocks noChangeAspect="1"/>
          </p:cNvPicPr>
          <p:nvPr/>
        </p:nvPicPr>
        <p:blipFill>
          <a:blip r:embed="rId2"/>
          <a:stretch>
            <a:fillRect/>
          </a:stretch>
        </p:blipFill>
        <p:spPr>
          <a:xfrm>
            <a:off x="6236414" y="0"/>
            <a:ext cx="5894832" cy="6858000"/>
          </a:xfrm>
          <a:prstGeom prst="rect">
            <a:avLst/>
          </a:prstGeom>
        </p:spPr>
      </p:pic>
    </p:spTree>
    <p:extLst>
      <p:ext uri="{BB962C8B-B14F-4D97-AF65-F5344CB8AC3E}">
        <p14:creationId xmlns:p14="http://schemas.microsoft.com/office/powerpoint/2010/main" val="7950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5"/>
            <a:ext cx="2992449" cy="2325955"/>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6147" y="362469"/>
            <a:ext cx="1663702" cy="1477328"/>
          </a:xfrm>
          <a:prstGeom prst="rect">
            <a:avLst/>
          </a:prstGeom>
          <a:noFill/>
        </p:spPr>
        <p:txBody>
          <a:bodyPr wrap="square" rtlCol="0">
            <a:spAutoFit/>
          </a:bodyPr>
          <a:lstStyle/>
          <a:p>
            <a:pPr algn="ctr"/>
            <a:r>
              <a:rPr lang="en-US" b="1" dirty="0">
                <a:solidFill>
                  <a:schemeClr val="accent1"/>
                </a:solidFill>
              </a:rPr>
              <a:t>Legal Documents, Directives, and Health Information</a:t>
            </a:r>
          </a:p>
        </p:txBody>
      </p:sp>
      <p:sp>
        <p:nvSpPr>
          <p:cNvPr id="2" name="TextBox 1">
            <a:extLst>
              <a:ext uri="{FF2B5EF4-FFF2-40B4-BE49-F238E27FC236}">
                <a16:creationId xmlns:a16="http://schemas.microsoft.com/office/drawing/2014/main" id="{25199595-D3B4-3FA4-2102-563E1F4E4487}"/>
              </a:ext>
            </a:extLst>
          </p:cNvPr>
          <p:cNvSpPr txBox="1"/>
          <p:nvPr/>
        </p:nvSpPr>
        <p:spPr>
          <a:xfrm>
            <a:off x="786815" y="2517630"/>
            <a:ext cx="2992448" cy="1015663"/>
          </a:xfrm>
          <a:prstGeom prst="rect">
            <a:avLst/>
          </a:prstGeom>
          <a:noFill/>
        </p:spPr>
        <p:txBody>
          <a:bodyPr wrap="square" rtlCol="0">
            <a:spAutoFit/>
          </a:bodyPr>
          <a:lstStyle/>
          <a:p>
            <a:r>
              <a:rPr lang="en-US" sz="2000" b="1" dirty="0"/>
              <a:t>Types of Legal Documents with Definitions</a:t>
            </a:r>
          </a:p>
        </p:txBody>
      </p:sp>
      <p:sp>
        <p:nvSpPr>
          <p:cNvPr id="7" name="TextBox 6">
            <a:extLst>
              <a:ext uri="{FF2B5EF4-FFF2-40B4-BE49-F238E27FC236}">
                <a16:creationId xmlns:a16="http://schemas.microsoft.com/office/drawing/2014/main" id="{7555102E-B42F-1515-0205-3C933F5A890F}"/>
              </a:ext>
            </a:extLst>
          </p:cNvPr>
          <p:cNvSpPr txBox="1"/>
          <p:nvPr/>
        </p:nvSpPr>
        <p:spPr>
          <a:xfrm>
            <a:off x="3175453" y="1701196"/>
            <a:ext cx="428980"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18" name="TextBox 17">
            <a:extLst>
              <a:ext uri="{FF2B5EF4-FFF2-40B4-BE49-F238E27FC236}">
                <a16:creationId xmlns:a16="http://schemas.microsoft.com/office/drawing/2014/main" id="{2D4B718C-138A-D170-9085-9B0B2D688627}"/>
              </a:ext>
            </a:extLst>
          </p:cNvPr>
          <p:cNvSpPr txBox="1"/>
          <p:nvPr/>
        </p:nvSpPr>
        <p:spPr>
          <a:xfrm>
            <a:off x="3466210" y="1747638"/>
            <a:ext cx="2372899" cy="1600438"/>
          </a:xfrm>
          <a:prstGeom prst="rect">
            <a:avLst/>
          </a:prstGeom>
          <a:noFill/>
        </p:spPr>
        <p:txBody>
          <a:bodyPr wrap="square">
            <a:spAutoFit/>
          </a:bodyPr>
          <a:lstStyle/>
          <a:p>
            <a:r>
              <a:rPr lang="en-US" sz="1400" b="1" kern="0" dirty="0">
                <a:solidFill>
                  <a:schemeClr val="tx2">
                    <a:lumMod val="50000"/>
                    <a:lumOff val="50000"/>
                  </a:schemeClr>
                </a:solidFill>
                <a:effectLst/>
                <a:latin typeface="Aptos" panose="020B0004020202020204" pitchFamily="34" charset="0"/>
                <a:ea typeface="Times New Roman" panose="02020603050405020304" pitchFamily="18" charset="0"/>
              </a:rPr>
              <a:t>Power of Attorney:</a:t>
            </a:r>
          </a:p>
          <a:p>
            <a:endParaRPr lang="en-US" sz="1400" b="1" kern="0" dirty="0">
              <a:solidFill>
                <a:schemeClr val="tx2">
                  <a:lumMod val="50000"/>
                  <a:lumOff val="50000"/>
                </a:schemeClr>
              </a:solidFill>
              <a:latin typeface="Aptos" panose="020B0004020202020204" pitchFamily="34" charset="0"/>
              <a:ea typeface="Times New Roman" panose="02020603050405020304" pitchFamily="18" charset="0"/>
            </a:endParaRPr>
          </a:p>
          <a:p>
            <a:r>
              <a:rPr lang="en-US" sz="1400" b="1" kern="0" dirty="0">
                <a:solidFill>
                  <a:schemeClr val="tx2">
                    <a:lumMod val="50000"/>
                    <a:lumOff val="50000"/>
                  </a:schemeClr>
                </a:solidFill>
                <a:effectLst/>
                <a:latin typeface="Aptos" panose="020B0004020202020204" pitchFamily="34" charset="0"/>
                <a:ea typeface="Times New Roman" panose="02020603050405020304" pitchFamily="18" charset="0"/>
              </a:rPr>
              <a:t>A legal document that grants a trusted individual the authority to make financial decisions on behalf of another person.</a:t>
            </a:r>
            <a:endParaRPr lang="en-US" sz="1400" b="1" dirty="0">
              <a:solidFill>
                <a:schemeClr val="tx2">
                  <a:lumMod val="50000"/>
                  <a:lumOff val="50000"/>
                </a:schemeClr>
              </a:solidFill>
              <a:latin typeface="Aptos" panose="020B0004020202020204" pitchFamily="34" charset="0"/>
            </a:endParaRPr>
          </a:p>
        </p:txBody>
      </p:sp>
      <p:sp>
        <p:nvSpPr>
          <p:cNvPr id="20" name="TextBox 19">
            <a:extLst>
              <a:ext uri="{FF2B5EF4-FFF2-40B4-BE49-F238E27FC236}">
                <a16:creationId xmlns:a16="http://schemas.microsoft.com/office/drawing/2014/main" id="{345B7851-A587-AF52-B88E-69ABE653E73D}"/>
              </a:ext>
            </a:extLst>
          </p:cNvPr>
          <p:cNvSpPr txBox="1"/>
          <p:nvPr/>
        </p:nvSpPr>
        <p:spPr>
          <a:xfrm>
            <a:off x="352684" y="3781573"/>
            <a:ext cx="1956520" cy="2031325"/>
          </a:xfrm>
          <a:prstGeom prst="rect">
            <a:avLst/>
          </a:prstGeom>
          <a:noFill/>
        </p:spPr>
        <p:txBody>
          <a:bodyPr wrap="square">
            <a:spAutoFit/>
          </a:bodyPr>
          <a:lstStyle/>
          <a:p>
            <a:r>
              <a:rPr lang="en-US" sz="1400" b="1" dirty="0">
                <a:solidFill>
                  <a:schemeClr val="tx2">
                    <a:lumMod val="50000"/>
                    <a:lumOff val="50000"/>
                  </a:schemeClr>
                </a:solidFill>
              </a:rPr>
              <a:t>HealthCare Proxy: </a:t>
            </a:r>
          </a:p>
          <a:p>
            <a:endParaRPr lang="en-US" sz="1400" b="1" dirty="0">
              <a:solidFill>
                <a:schemeClr val="tx2">
                  <a:lumMod val="50000"/>
                  <a:lumOff val="50000"/>
                </a:schemeClr>
              </a:solidFill>
            </a:endParaRPr>
          </a:p>
          <a:p>
            <a:r>
              <a:rPr lang="en-US" sz="1400" b="1" dirty="0">
                <a:solidFill>
                  <a:schemeClr val="tx2">
                    <a:lumMod val="50000"/>
                    <a:lumOff val="50000"/>
                  </a:schemeClr>
                </a:solidFill>
              </a:rPr>
              <a:t>Legal documents that appoint someone to make medical decisions for another person if they are unable to do so themselves.</a:t>
            </a:r>
            <a:endParaRPr lang="en-US" sz="1050" b="1" dirty="0">
              <a:solidFill>
                <a:schemeClr val="tx2">
                  <a:lumMod val="50000"/>
                  <a:lumOff val="50000"/>
                </a:schemeClr>
              </a:solidFill>
            </a:endParaRPr>
          </a:p>
        </p:txBody>
      </p:sp>
      <p:sp>
        <p:nvSpPr>
          <p:cNvPr id="21" name="TextBox 20">
            <a:extLst>
              <a:ext uri="{FF2B5EF4-FFF2-40B4-BE49-F238E27FC236}">
                <a16:creationId xmlns:a16="http://schemas.microsoft.com/office/drawing/2014/main" id="{D5CE53A2-3575-1C76-A994-6B71C8F64320}"/>
              </a:ext>
            </a:extLst>
          </p:cNvPr>
          <p:cNvSpPr txBox="1"/>
          <p:nvPr/>
        </p:nvSpPr>
        <p:spPr>
          <a:xfrm>
            <a:off x="14490" y="3700840"/>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22" name="TextBox 21">
            <a:extLst>
              <a:ext uri="{FF2B5EF4-FFF2-40B4-BE49-F238E27FC236}">
                <a16:creationId xmlns:a16="http://schemas.microsoft.com/office/drawing/2014/main" id="{EA49ED5A-5260-FCFF-2FF2-0FE943699A8C}"/>
              </a:ext>
            </a:extLst>
          </p:cNvPr>
          <p:cNvSpPr txBox="1"/>
          <p:nvPr/>
        </p:nvSpPr>
        <p:spPr>
          <a:xfrm>
            <a:off x="2413581" y="3781573"/>
            <a:ext cx="1740064" cy="1815882"/>
          </a:xfrm>
          <a:prstGeom prst="rect">
            <a:avLst/>
          </a:prstGeom>
          <a:noFill/>
        </p:spPr>
        <p:txBody>
          <a:bodyPr wrap="square">
            <a:spAutoFit/>
          </a:bodyPr>
          <a:lstStyle/>
          <a:p>
            <a:r>
              <a:rPr lang="en-US" sz="1400" b="1" dirty="0">
                <a:solidFill>
                  <a:schemeClr val="tx2">
                    <a:lumMod val="50000"/>
                    <a:lumOff val="50000"/>
                  </a:schemeClr>
                </a:solidFill>
              </a:rPr>
              <a:t>Wills: </a:t>
            </a:r>
          </a:p>
          <a:p>
            <a:endParaRPr lang="en-US" sz="1400" b="1" dirty="0">
              <a:solidFill>
                <a:schemeClr val="tx2">
                  <a:lumMod val="50000"/>
                  <a:lumOff val="50000"/>
                </a:schemeClr>
              </a:solidFill>
            </a:endParaRPr>
          </a:p>
          <a:p>
            <a:r>
              <a:rPr lang="en-US" sz="1400" b="1" dirty="0">
                <a:solidFill>
                  <a:schemeClr val="tx2">
                    <a:lumMod val="50000"/>
                    <a:lumOff val="50000"/>
                  </a:schemeClr>
                </a:solidFill>
              </a:rPr>
              <a:t>Legal documents that outline how a person's assets and property will be distributed after their death.</a:t>
            </a:r>
            <a:endParaRPr lang="en-US" sz="1050" b="1" dirty="0">
              <a:solidFill>
                <a:schemeClr val="tx2">
                  <a:lumMod val="50000"/>
                  <a:lumOff val="50000"/>
                </a:schemeClr>
              </a:solidFill>
            </a:endParaRPr>
          </a:p>
        </p:txBody>
      </p:sp>
      <p:sp>
        <p:nvSpPr>
          <p:cNvPr id="25" name="TextBox 24">
            <a:extLst>
              <a:ext uri="{FF2B5EF4-FFF2-40B4-BE49-F238E27FC236}">
                <a16:creationId xmlns:a16="http://schemas.microsoft.com/office/drawing/2014/main" id="{141307A8-CDE9-A6F1-A416-97CE27AC486A}"/>
              </a:ext>
            </a:extLst>
          </p:cNvPr>
          <p:cNvSpPr txBox="1"/>
          <p:nvPr/>
        </p:nvSpPr>
        <p:spPr>
          <a:xfrm>
            <a:off x="2144804" y="3646921"/>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27" name="TextBox 26">
            <a:extLst>
              <a:ext uri="{FF2B5EF4-FFF2-40B4-BE49-F238E27FC236}">
                <a16:creationId xmlns:a16="http://schemas.microsoft.com/office/drawing/2014/main" id="{599D5618-CC4D-FEA3-6B9B-E8F5C15B09F6}"/>
              </a:ext>
            </a:extLst>
          </p:cNvPr>
          <p:cNvSpPr txBox="1"/>
          <p:nvPr/>
        </p:nvSpPr>
        <p:spPr>
          <a:xfrm>
            <a:off x="4402714" y="3753212"/>
            <a:ext cx="1740064" cy="2677656"/>
          </a:xfrm>
          <a:prstGeom prst="rect">
            <a:avLst/>
          </a:prstGeom>
          <a:noFill/>
        </p:spPr>
        <p:txBody>
          <a:bodyPr wrap="square">
            <a:spAutoFit/>
          </a:bodyPr>
          <a:lstStyle/>
          <a:p>
            <a:r>
              <a:rPr lang="en-US" sz="1400" b="1" dirty="0">
                <a:solidFill>
                  <a:schemeClr val="tx2">
                    <a:lumMod val="50000"/>
                    <a:lumOff val="50000"/>
                  </a:schemeClr>
                </a:solidFill>
              </a:rPr>
              <a:t>Trusts: </a:t>
            </a:r>
          </a:p>
          <a:p>
            <a:endParaRPr lang="en-US" sz="1400" b="1" dirty="0">
              <a:solidFill>
                <a:schemeClr val="tx2">
                  <a:lumMod val="50000"/>
                  <a:lumOff val="50000"/>
                </a:schemeClr>
              </a:solidFill>
            </a:endParaRPr>
          </a:p>
          <a:p>
            <a:r>
              <a:rPr lang="en-US" sz="1400" b="1" dirty="0">
                <a:solidFill>
                  <a:schemeClr val="tx2">
                    <a:lumMod val="50000"/>
                    <a:lumOff val="50000"/>
                  </a:schemeClr>
                </a:solidFill>
              </a:rPr>
              <a:t>Legal arrangements in which one party holds property on behalf of another, detailing how and when the assets are to be transferred to beneficiaries.</a:t>
            </a:r>
            <a:endParaRPr lang="en-US" sz="1050" b="1" dirty="0">
              <a:solidFill>
                <a:schemeClr val="tx2">
                  <a:lumMod val="50000"/>
                  <a:lumOff val="50000"/>
                </a:schemeClr>
              </a:solidFill>
            </a:endParaRPr>
          </a:p>
        </p:txBody>
      </p:sp>
      <p:sp>
        <p:nvSpPr>
          <p:cNvPr id="28" name="TextBox 27">
            <a:extLst>
              <a:ext uri="{FF2B5EF4-FFF2-40B4-BE49-F238E27FC236}">
                <a16:creationId xmlns:a16="http://schemas.microsoft.com/office/drawing/2014/main" id="{C912B377-0A12-94E7-AD5E-D8D30214EB09}"/>
              </a:ext>
            </a:extLst>
          </p:cNvPr>
          <p:cNvSpPr txBox="1"/>
          <p:nvPr/>
        </p:nvSpPr>
        <p:spPr>
          <a:xfrm>
            <a:off x="4115375" y="3618560"/>
            <a:ext cx="428980" cy="584775"/>
          </a:xfrm>
          <a:prstGeom prst="rect">
            <a:avLst/>
          </a:prstGeom>
          <a:noFill/>
        </p:spPr>
        <p:txBody>
          <a:bodyPr wrap="square" rtlCol="0">
            <a:spAutoFit/>
          </a:bodyPr>
          <a:lstStyle/>
          <a:p>
            <a:r>
              <a:rPr lang="en-US" sz="3200" b="1" dirty="0">
                <a:solidFill>
                  <a:schemeClr val="accent2">
                    <a:lumMod val="75000"/>
                  </a:schemeClr>
                </a:solidFill>
              </a:rPr>
              <a:t>4</a:t>
            </a:r>
          </a:p>
        </p:txBody>
      </p:sp>
      <p:sp>
        <p:nvSpPr>
          <p:cNvPr id="29" name="TextBox 28">
            <a:extLst>
              <a:ext uri="{FF2B5EF4-FFF2-40B4-BE49-F238E27FC236}">
                <a16:creationId xmlns:a16="http://schemas.microsoft.com/office/drawing/2014/main" id="{310BE058-F4B1-F2FC-3E41-C2CCFBB0DCBE}"/>
              </a:ext>
            </a:extLst>
          </p:cNvPr>
          <p:cNvSpPr txBox="1"/>
          <p:nvPr/>
        </p:nvSpPr>
        <p:spPr>
          <a:xfrm>
            <a:off x="6768154" y="195041"/>
            <a:ext cx="1740064" cy="2893100"/>
          </a:xfrm>
          <a:prstGeom prst="rect">
            <a:avLst/>
          </a:prstGeom>
          <a:noFill/>
        </p:spPr>
        <p:txBody>
          <a:bodyPr wrap="square">
            <a:spAutoFit/>
          </a:bodyPr>
          <a:lstStyle/>
          <a:p>
            <a:r>
              <a:rPr lang="en-US" sz="1400" b="1" dirty="0">
                <a:solidFill>
                  <a:schemeClr val="tx2">
                    <a:lumMod val="50000"/>
                    <a:lumOff val="50000"/>
                  </a:schemeClr>
                </a:solidFill>
              </a:rPr>
              <a:t>Advance Directives: </a:t>
            </a:r>
          </a:p>
          <a:p>
            <a:endParaRPr lang="en-US" sz="1400" b="1" dirty="0">
              <a:solidFill>
                <a:schemeClr val="tx2">
                  <a:lumMod val="50000"/>
                  <a:lumOff val="50000"/>
                </a:schemeClr>
              </a:solidFill>
            </a:endParaRPr>
          </a:p>
          <a:p>
            <a:r>
              <a:rPr lang="en-US" sz="1400" b="1" dirty="0">
                <a:solidFill>
                  <a:schemeClr val="tx2">
                    <a:lumMod val="50000"/>
                    <a:lumOff val="50000"/>
                  </a:schemeClr>
                </a:solidFill>
              </a:rPr>
              <a:t>Legal documents that specify an individual's preferences for medical treatment and Care in the event they are unable to communicate their decisions.</a:t>
            </a:r>
            <a:endParaRPr lang="en-US" sz="1050" b="1" dirty="0">
              <a:solidFill>
                <a:schemeClr val="tx2">
                  <a:lumMod val="50000"/>
                  <a:lumOff val="50000"/>
                </a:schemeClr>
              </a:solidFill>
            </a:endParaRPr>
          </a:p>
        </p:txBody>
      </p:sp>
      <p:sp>
        <p:nvSpPr>
          <p:cNvPr id="30" name="TextBox 29">
            <a:extLst>
              <a:ext uri="{FF2B5EF4-FFF2-40B4-BE49-F238E27FC236}">
                <a16:creationId xmlns:a16="http://schemas.microsoft.com/office/drawing/2014/main" id="{99773094-6DE1-2F07-36DB-F1249BAC95B1}"/>
              </a:ext>
            </a:extLst>
          </p:cNvPr>
          <p:cNvSpPr txBox="1"/>
          <p:nvPr/>
        </p:nvSpPr>
        <p:spPr>
          <a:xfrm>
            <a:off x="6446212" y="60389"/>
            <a:ext cx="428980" cy="584775"/>
          </a:xfrm>
          <a:prstGeom prst="rect">
            <a:avLst/>
          </a:prstGeom>
          <a:noFill/>
        </p:spPr>
        <p:txBody>
          <a:bodyPr wrap="square" rtlCol="0">
            <a:spAutoFit/>
          </a:bodyPr>
          <a:lstStyle/>
          <a:p>
            <a:r>
              <a:rPr lang="en-US" sz="3200" b="1" dirty="0">
                <a:solidFill>
                  <a:schemeClr val="accent2">
                    <a:lumMod val="75000"/>
                  </a:schemeClr>
                </a:solidFill>
              </a:rPr>
              <a:t>5</a:t>
            </a:r>
          </a:p>
        </p:txBody>
      </p:sp>
      <p:sp>
        <p:nvSpPr>
          <p:cNvPr id="31" name="TextBox 30">
            <a:extLst>
              <a:ext uri="{FF2B5EF4-FFF2-40B4-BE49-F238E27FC236}">
                <a16:creationId xmlns:a16="http://schemas.microsoft.com/office/drawing/2014/main" id="{1D34EA9E-82EE-D3D9-47ED-40B3A52B6A46}"/>
              </a:ext>
            </a:extLst>
          </p:cNvPr>
          <p:cNvSpPr txBox="1"/>
          <p:nvPr/>
        </p:nvSpPr>
        <p:spPr>
          <a:xfrm>
            <a:off x="8501680" y="195717"/>
            <a:ext cx="1740064" cy="2805512"/>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Medical Records:</a:t>
            </a:r>
          </a:p>
          <a:p>
            <a:pPr marR="0" lvl="0">
              <a:lnSpc>
                <a:spcPct val="115000"/>
              </a:lnSpc>
              <a:spcBef>
                <a:spcPts val="0"/>
              </a:spcBef>
              <a:spcAft>
                <a:spcPts val="0"/>
              </a:spcAft>
            </a:pPr>
            <a:endParaRPr lang="en-US" sz="1400" b="1" kern="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Documents containing a comprehensive history of an individual's medical conditions, treatments, and Healthcare visits.</a:t>
            </a:r>
            <a:endParaRPr lang="en-US" sz="1050" b="1" kern="100" dirty="0">
              <a:solidFill>
                <a:schemeClr val="tx2">
                  <a:lumMod val="50000"/>
                  <a:lumOff val="50000"/>
                </a:schemeClr>
              </a:solidFill>
              <a:effectLst/>
              <a:ea typeface="Aptos" panose="020B00040202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35EC3FC8-0A07-EF27-37DB-4F20CA622DEB}"/>
              </a:ext>
            </a:extLst>
          </p:cNvPr>
          <p:cNvSpPr txBox="1"/>
          <p:nvPr/>
        </p:nvSpPr>
        <p:spPr>
          <a:xfrm>
            <a:off x="8205451" y="47694"/>
            <a:ext cx="428980" cy="584775"/>
          </a:xfrm>
          <a:prstGeom prst="rect">
            <a:avLst/>
          </a:prstGeom>
          <a:noFill/>
        </p:spPr>
        <p:txBody>
          <a:bodyPr wrap="square" rtlCol="0">
            <a:spAutoFit/>
          </a:bodyPr>
          <a:lstStyle/>
          <a:p>
            <a:r>
              <a:rPr lang="en-US" sz="3200" b="1" dirty="0">
                <a:solidFill>
                  <a:schemeClr val="accent2">
                    <a:lumMod val="75000"/>
                  </a:schemeClr>
                </a:solidFill>
              </a:rPr>
              <a:t>6</a:t>
            </a:r>
          </a:p>
        </p:txBody>
      </p:sp>
      <p:sp>
        <p:nvSpPr>
          <p:cNvPr id="8" name="TextBox 7">
            <a:extLst>
              <a:ext uri="{FF2B5EF4-FFF2-40B4-BE49-F238E27FC236}">
                <a16:creationId xmlns:a16="http://schemas.microsoft.com/office/drawing/2014/main" id="{D730C943-6247-639A-A379-CB18D0A94D0B}"/>
              </a:ext>
            </a:extLst>
          </p:cNvPr>
          <p:cNvSpPr txBox="1"/>
          <p:nvPr/>
        </p:nvSpPr>
        <p:spPr>
          <a:xfrm>
            <a:off x="10451936" y="196887"/>
            <a:ext cx="1740064" cy="2805512"/>
          </a:xfrm>
          <a:prstGeom prst="rect">
            <a:avLst/>
          </a:prstGeom>
          <a:noFill/>
        </p:spPr>
        <p:txBody>
          <a:bodyPr wrap="square">
            <a:spAutoFit/>
          </a:bodyPr>
          <a:lstStyle/>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Insurance Information:</a:t>
            </a:r>
          </a:p>
          <a:p>
            <a:pPr marR="0" lvl="0">
              <a:lnSpc>
                <a:spcPct val="115000"/>
              </a:lnSpc>
              <a:spcBef>
                <a:spcPts val="0"/>
              </a:spcBef>
              <a:spcAft>
                <a:spcPts val="0"/>
              </a:spcAft>
            </a:pPr>
            <a:endParaRPr lang="en-US" sz="1400" b="1" kern="0" dirty="0">
              <a:solidFill>
                <a:schemeClr val="tx2">
                  <a:lumMod val="50000"/>
                  <a:lumOff val="50000"/>
                </a:schemeClr>
              </a:solidFill>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400" b="1" kern="0" dirty="0">
                <a:solidFill>
                  <a:schemeClr val="tx2">
                    <a:lumMod val="50000"/>
                    <a:lumOff val="50000"/>
                  </a:schemeClr>
                </a:solidFill>
                <a:effectLst/>
                <a:ea typeface="Times New Roman" panose="02020603050405020304" pitchFamily="18" charset="0"/>
                <a:cs typeface="Times New Roman" panose="02020603050405020304" pitchFamily="18" charset="0"/>
              </a:rPr>
              <a:t>Documentation of an individual's health insurance policies, including coverage details and provider contact information.</a:t>
            </a:r>
            <a:endParaRPr lang="en-US" sz="1050" b="1" kern="100" dirty="0">
              <a:solidFill>
                <a:schemeClr val="tx2">
                  <a:lumMod val="50000"/>
                  <a:lumOff val="50000"/>
                </a:schemeClr>
              </a:solidFill>
              <a:effectLst/>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3CD81D6-3DC9-D2B9-AA6D-3F1C3289DEBB}"/>
              </a:ext>
            </a:extLst>
          </p:cNvPr>
          <p:cNvSpPr txBox="1"/>
          <p:nvPr/>
        </p:nvSpPr>
        <p:spPr>
          <a:xfrm>
            <a:off x="10155707" y="48864"/>
            <a:ext cx="428980" cy="584775"/>
          </a:xfrm>
          <a:prstGeom prst="rect">
            <a:avLst/>
          </a:prstGeom>
          <a:noFill/>
        </p:spPr>
        <p:txBody>
          <a:bodyPr wrap="square" rtlCol="0">
            <a:spAutoFit/>
          </a:bodyPr>
          <a:lstStyle/>
          <a:p>
            <a:r>
              <a:rPr lang="en-US" sz="3200" b="1" dirty="0">
                <a:solidFill>
                  <a:schemeClr val="accent2">
                    <a:lumMod val="75000"/>
                  </a:schemeClr>
                </a:solidFill>
              </a:rPr>
              <a:t>7</a:t>
            </a:r>
          </a:p>
        </p:txBody>
      </p:sp>
      <p:pic>
        <p:nvPicPr>
          <p:cNvPr id="6" name="Picture 5">
            <a:extLst>
              <a:ext uri="{FF2B5EF4-FFF2-40B4-BE49-F238E27FC236}">
                <a16:creationId xmlns:a16="http://schemas.microsoft.com/office/drawing/2014/main" id="{978B186B-3D44-B5CC-17B9-F116E354F72C}"/>
              </a:ext>
            </a:extLst>
          </p:cNvPr>
          <p:cNvPicPr>
            <a:picLocks noChangeAspect="1"/>
          </p:cNvPicPr>
          <p:nvPr/>
        </p:nvPicPr>
        <p:blipFill>
          <a:blip r:embed="rId4"/>
          <a:stretch>
            <a:fillRect/>
          </a:stretch>
        </p:blipFill>
        <p:spPr>
          <a:xfrm>
            <a:off x="2847954" y="168725"/>
            <a:ext cx="2267999" cy="1509250"/>
          </a:xfrm>
          <a:prstGeom prst="rect">
            <a:avLst/>
          </a:prstGeom>
        </p:spPr>
      </p:pic>
      <p:pic>
        <p:nvPicPr>
          <p:cNvPr id="4" name="Picture 3">
            <a:extLst>
              <a:ext uri="{FF2B5EF4-FFF2-40B4-BE49-F238E27FC236}">
                <a16:creationId xmlns:a16="http://schemas.microsoft.com/office/drawing/2014/main" id="{69A82C03-2A13-9E26-56CB-6FB4ED06DD12}"/>
              </a:ext>
            </a:extLst>
          </p:cNvPr>
          <p:cNvPicPr>
            <a:picLocks noChangeAspect="1"/>
          </p:cNvPicPr>
          <p:nvPr/>
        </p:nvPicPr>
        <p:blipFill>
          <a:blip r:embed="rId5"/>
          <a:stretch>
            <a:fillRect/>
          </a:stretch>
        </p:blipFill>
        <p:spPr>
          <a:xfrm>
            <a:off x="6476931" y="3429000"/>
            <a:ext cx="2341431" cy="3324233"/>
          </a:xfrm>
          <a:prstGeom prst="rect">
            <a:avLst/>
          </a:prstGeom>
        </p:spPr>
      </p:pic>
      <p:sp>
        <p:nvSpPr>
          <p:cNvPr id="5" name="TextBox 4">
            <a:extLst>
              <a:ext uri="{FF2B5EF4-FFF2-40B4-BE49-F238E27FC236}">
                <a16:creationId xmlns:a16="http://schemas.microsoft.com/office/drawing/2014/main" id="{A70C71A0-21BA-216E-D952-562F6C0F0332}"/>
              </a:ext>
            </a:extLst>
          </p:cNvPr>
          <p:cNvSpPr txBox="1"/>
          <p:nvPr/>
        </p:nvSpPr>
        <p:spPr>
          <a:xfrm>
            <a:off x="9058940" y="3533293"/>
            <a:ext cx="2780376" cy="3139321"/>
          </a:xfrm>
          <a:prstGeom prst="rect">
            <a:avLst/>
          </a:prstGeom>
          <a:noFill/>
        </p:spPr>
        <p:txBody>
          <a:bodyPr wrap="square" rtlCol="0">
            <a:spAutoFit/>
          </a:bodyPr>
          <a:lstStyle/>
          <a:p>
            <a:pPr algn="ctr"/>
            <a:r>
              <a:rPr lang="en-US" dirty="0"/>
              <a:t>Be Heard!  </a:t>
            </a:r>
          </a:p>
          <a:p>
            <a:pPr algn="ctr"/>
            <a:r>
              <a:rPr lang="en-US" dirty="0">
                <a:hlinkClick r:id="rId6"/>
              </a:rPr>
              <a:t>Take Our Course</a:t>
            </a:r>
            <a:endParaRPr lang="en-US" dirty="0"/>
          </a:p>
          <a:p>
            <a:endParaRPr lang="en-US" dirty="0"/>
          </a:p>
          <a:p>
            <a:r>
              <a:rPr lang="en-US" dirty="0"/>
              <a:t>Adriane Berg practiced Elder Law for 35 years and knows that as we age our wishes are often ignored.</a:t>
            </a:r>
          </a:p>
          <a:p>
            <a:endParaRPr lang="en-US" dirty="0"/>
          </a:p>
          <a:p>
            <a:r>
              <a:rPr lang="en-US" dirty="0"/>
              <a:t>We must Speak Out to healthcare providers, lawyers and family.</a:t>
            </a:r>
          </a:p>
        </p:txBody>
      </p:sp>
    </p:spTree>
    <p:extLst>
      <p:ext uri="{BB962C8B-B14F-4D97-AF65-F5344CB8AC3E}">
        <p14:creationId xmlns:p14="http://schemas.microsoft.com/office/powerpoint/2010/main" val="1087924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BD272D4-3EC6-1E7C-7CE1-5D4002C53C62}"/>
              </a:ext>
            </a:extLst>
          </p:cNvPr>
          <p:cNvSpPr txBox="1"/>
          <p:nvPr/>
        </p:nvSpPr>
        <p:spPr>
          <a:xfrm>
            <a:off x="6677248" y="397432"/>
            <a:ext cx="5422604" cy="5632311"/>
          </a:xfrm>
          <a:prstGeom prst="rect">
            <a:avLst/>
          </a:prstGeom>
          <a:noFill/>
        </p:spPr>
        <p:txBody>
          <a:bodyPr wrap="square" rtlCol="0">
            <a:spAutoFit/>
          </a:bodyPr>
          <a:lstStyle/>
          <a:p>
            <a:r>
              <a:rPr lang="en-US" b="1" dirty="0">
                <a:solidFill>
                  <a:schemeClr val="tx2">
                    <a:lumMod val="50000"/>
                    <a:lumOff val="50000"/>
                  </a:schemeClr>
                </a:solidFill>
              </a:rPr>
              <a:t>Motivity Care provides the solution to making sure you have everything you need, should a care challenge happen while you are enjoying your trip.  Whether it is medical, legal, financial or personal information you need in an emergency, everything is in one secure place via your phone. You also have live HIPAA compliant support through Motivity Care 24/7/365 should you need it.</a:t>
            </a:r>
          </a:p>
          <a:p>
            <a:endParaRPr lang="en-US" b="1" dirty="0">
              <a:solidFill>
                <a:schemeClr val="tx2">
                  <a:lumMod val="50000"/>
                  <a:lumOff val="50000"/>
                </a:schemeClr>
              </a:solidFill>
            </a:endParaRPr>
          </a:p>
          <a:p>
            <a:r>
              <a:rPr lang="en-US" b="1" dirty="0">
                <a:solidFill>
                  <a:schemeClr val="tx2">
                    <a:lumMod val="50000"/>
                    <a:lumOff val="50000"/>
                  </a:schemeClr>
                </a:solidFill>
              </a:rPr>
              <a:t>Motivity Care provides the protection you need, should you have a health challenge or accident on your trip.  It allows you to securely make sure that your health surrogate can make care decisions for you, even in a foreign country, with all of the information they need.  </a:t>
            </a:r>
          </a:p>
          <a:p>
            <a:endParaRPr lang="en-US" b="1" dirty="0">
              <a:solidFill>
                <a:schemeClr val="tx2">
                  <a:lumMod val="50000"/>
                  <a:lumOff val="50000"/>
                </a:schemeClr>
              </a:solidFill>
            </a:endParaRPr>
          </a:p>
          <a:p>
            <a:r>
              <a:rPr lang="en-US" b="1" dirty="0">
                <a:solidFill>
                  <a:schemeClr val="tx2">
                    <a:lumMod val="50000"/>
                    <a:lumOff val="50000"/>
                  </a:schemeClr>
                </a:solidFill>
              </a:rPr>
              <a:t>It ensures that any care decision is based on what you directed.  You can securely share information- a document, file or specific medical need-with a travel companion or a loved one back home.</a:t>
            </a:r>
          </a:p>
        </p:txBody>
      </p:sp>
      <p:sp>
        <p:nvSpPr>
          <p:cNvPr id="7" name="Rectangle: Rounded Corners 6">
            <a:extLst>
              <a:ext uri="{FF2B5EF4-FFF2-40B4-BE49-F238E27FC236}">
                <a16:creationId xmlns:a16="http://schemas.microsoft.com/office/drawing/2014/main" id="{79F06B36-1F87-6B9F-FECA-E85BE2F5C3A3}"/>
              </a:ext>
            </a:extLst>
          </p:cNvPr>
          <p:cNvSpPr/>
          <p:nvPr/>
        </p:nvSpPr>
        <p:spPr>
          <a:xfrm>
            <a:off x="262249" y="102982"/>
            <a:ext cx="5684916" cy="37460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91AD23D-CD36-C193-2661-F91C5E9BD842}"/>
              </a:ext>
            </a:extLst>
          </p:cNvPr>
          <p:cNvPicPr>
            <a:picLocks noChangeAspect="1"/>
          </p:cNvPicPr>
          <p:nvPr/>
        </p:nvPicPr>
        <p:blipFill>
          <a:blip r:embed="rId3"/>
          <a:stretch>
            <a:fillRect/>
          </a:stretch>
        </p:blipFill>
        <p:spPr>
          <a:xfrm>
            <a:off x="562187" y="893073"/>
            <a:ext cx="1562100" cy="1866900"/>
          </a:xfrm>
          <a:prstGeom prst="rect">
            <a:avLst/>
          </a:prstGeom>
        </p:spPr>
      </p:pic>
      <p:sp>
        <p:nvSpPr>
          <p:cNvPr id="10" name="TextBox 9">
            <a:extLst>
              <a:ext uri="{FF2B5EF4-FFF2-40B4-BE49-F238E27FC236}">
                <a16:creationId xmlns:a16="http://schemas.microsoft.com/office/drawing/2014/main" id="{26FF4F25-299F-87BD-D02F-67659E242295}"/>
              </a:ext>
            </a:extLst>
          </p:cNvPr>
          <p:cNvSpPr txBox="1"/>
          <p:nvPr/>
        </p:nvSpPr>
        <p:spPr>
          <a:xfrm>
            <a:off x="2339163" y="248000"/>
            <a:ext cx="3508744" cy="3354765"/>
          </a:xfrm>
          <a:prstGeom prst="rect">
            <a:avLst/>
          </a:prstGeom>
          <a:noFill/>
        </p:spPr>
        <p:txBody>
          <a:bodyPr wrap="square" rtlCol="0">
            <a:spAutoFit/>
          </a:bodyPr>
          <a:lstStyle/>
          <a:p>
            <a:r>
              <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Keep your and your loved one’s vital medical, legal and personal information secure and accessible 24/7 globally. </a:t>
            </a:r>
          </a:p>
          <a:p>
            <a:endParaRPr lang="en-US" sz="16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r>
              <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Ageless Traveler has collaborated with </a:t>
            </a:r>
            <a:r>
              <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4" action="ppaction://hlinkfile">
                  <a:extLst>
                    <a:ext uri="{A12FA001-AC4F-418D-AE19-62706E023703}">
                      <ahyp:hlinkClr xmlns:ahyp="http://schemas.microsoft.com/office/drawing/2018/hyperlinkcolor" val="tx"/>
                    </a:ext>
                  </a:extLst>
                </a:hlinkClick>
              </a:rPr>
              <a:t>Motivity Care </a:t>
            </a:r>
            <a:r>
              <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to offer the best-in-class technology to hold your secure medical, legal, insurance and other information online while you travel and to oversee a Care Recipients information, accessible anywhere, anytime you need to share it.</a:t>
            </a:r>
            <a:endParaRPr lang="en-US" sz="1600" dirty="0"/>
          </a:p>
        </p:txBody>
      </p:sp>
      <p:sp>
        <p:nvSpPr>
          <p:cNvPr id="14" name="TextBox 13">
            <a:extLst>
              <a:ext uri="{FF2B5EF4-FFF2-40B4-BE49-F238E27FC236}">
                <a16:creationId xmlns:a16="http://schemas.microsoft.com/office/drawing/2014/main" id="{C2A43A33-3A7C-3AF1-8B13-5D5F44E77A9D}"/>
              </a:ext>
            </a:extLst>
          </p:cNvPr>
          <p:cNvSpPr txBox="1"/>
          <p:nvPr/>
        </p:nvSpPr>
        <p:spPr>
          <a:xfrm>
            <a:off x="347311" y="4093535"/>
            <a:ext cx="5500596" cy="2308324"/>
          </a:xfrm>
          <a:prstGeom prst="rect">
            <a:avLst/>
          </a:prstGeom>
          <a:noFill/>
        </p:spPr>
        <p:txBody>
          <a:bodyPr wrap="square" rtlCol="0">
            <a:spAutoFit/>
          </a:bodyPr>
          <a:lstStyle/>
          <a:p>
            <a:r>
              <a:rPr lang="en-US" b="1" dirty="0">
                <a:solidFill>
                  <a:schemeClr val="tx2">
                    <a:lumMod val="50000"/>
                    <a:lumOff val="50000"/>
                  </a:schemeClr>
                </a:solidFill>
              </a:rPr>
              <a:t>We all want to enjoy the benefits of travel at every age.  Motivity Care makes travel for older adults, adults caregiving for loved ones and those traveling with someone that may potentially need care easier and more secure.  Being a caregiver to an adult or care for yourself, should you need it, should never be a barrier from enjoying all the benefits of traveling.  </a:t>
            </a:r>
          </a:p>
        </p:txBody>
      </p:sp>
    </p:spTree>
    <p:extLst>
      <p:ext uri="{BB962C8B-B14F-4D97-AF65-F5344CB8AC3E}">
        <p14:creationId xmlns:p14="http://schemas.microsoft.com/office/powerpoint/2010/main" val="451657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56950C8-6E73-0D08-54E8-61E48D681E93}"/>
              </a:ext>
            </a:extLst>
          </p:cNvPr>
          <p:cNvSpPr/>
          <p:nvPr/>
        </p:nvSpPr>
        <p:spPr>
          <a:xfrm>
            <a:off x="6796863" y="2304993"/>
            <a:ext cx="5012366" cy="19791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Definition: Medical travel insurance provides coverage for emergency medical expenses incurred while traveling. This includes hospital stays, doctor visits, emergency surgeries, and sometimes medical evacuation back to your home country </a:t>
            </a:r>
          </a:p>
        </p:txBody>
      </p:sp>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D2073FD-59EC-2171-F717-B49864461B58}"/>
              </a:ext>
            </a:extLst>
          </p:cNvPr>
          <p:cNvPicPr>
            <a:picLocks noChangeAspect="1"/>
          </p:cNvPicPr>
          <p:nvPr/>
        </p:nvPicPr>
        <p:blipFill>
          <a:blip r:embed="rId2"/>
          <a:stretch>
            <a:fillRect/>
          </a:stretch>
        </p:blipFill>
        <p:spPr>
          <a:xfrm>
            <a:off x="-387368" y="106153"/>
            <a:ext cx="2993395" cy="1850238"/>
          </a:xfrm>
          <a:prstGeom prst="rect">
            <a:avLst/>
          </a:prstGeom>
        </p:spPr>
      </p:pic>
      <p:sp>
        <p:nvSpPr>
          <p:cNvPr id="5" name="TextBox 4">
            <a:extLst>
              <a:ext uri="{FF2B5EF4-FFF2-40B4-BE49-F238E27FC236}">
                <a16:creationId xmlns:a16="http://schemas.microsoft.com/office/drawing/2014/main" id="{D4FF35C8-C947-5DE3-374F-1DDEB11F9F40}"/>
              </a:ext>
            </a:extLst>
          </p:cNvPr>
          <p:cNvSpPr txBox="1"/>
          <p:nvPr/>
        </p:nvSpPr>
        <p:spPr>
          <a:xfrm>
            <a:off x="382771" y="637953"/>
            <a:ext cx="1605517" cy="830997"/>
          </a:xfrm>
          <a:prstGeom prst="rect">
            <a:avLst/>
          </a:prstGeom>
          <a:noFill/>
        </p:spPr>
        <p:txBody>
          <a:bodyPr wrap="square" rtlCol="0">
            <a:spAutoFit/>
          </a:bodyPr>
          <a:lstStyle/>
          <a:p>
            <a:r>
              <a:rPr lang="en-US" sz="2400" b="1" dirty="0">
                <a:solidFill>
                  <a:schemeClr val="tx2">
                    <a:lumMod val="75000"/>
                    <a:lumOff val="25000"/>
                  </a:schemeClr>
                </a:solidFill>
              </a:rPr>
              <a:t>Travel Insurance</a:t>
            </a:r>
          </a:p>
        </p:txBody>
      </p:sp>
      <p:sp>
        <p:nvSpPr>
          <p:cNvPr id="6" name="TextBox 5">
            <a:extLst>
              <a:ext uri="{FF2B5EF4-FFF2-40B4-BE49-F238E27FC236}">
                <a16:creationId xmlns:a16="http://schemas.microsoft.com/office/drawing/2014/main" id="{1408C653-3F02-DE0C-8B4D-E391BB342475}"/>
              </a:ext>
            </a:extLst>
          </p:cNvPr>
          <p:cNvSpPr txBox="1"/>
          <p:nvPr/>
        </p:nvSpPr>
        <p:spPr>
          <a:xfrm>
            <a:off x="59890" y="2114826"/>
            <a:ext cx="5979042" cy="2804357"/>
          </a:xfrm>
          <a:prstGeom prst="rect">
            <a:avLst/>
          </a:prstGeom>
          <a:noFill/>
        </p:spPr>
        <p:txBody>
          <a:bodyPr wrap="square" rtlCol="0">
            <a:spAutoFit/>
          </a:bodyPr>
          <a:lstStyle/>
          <a:p>
            <a:pPr marL="0" marR="0">
              <a:lnSpc>
                <a:spcPct val="115000"/>
              </a:lnSpc>
              <a:spcBef>
                <a:spcPts val="0"/>
              </a:spcBef>
              <a:spcAft>
                <a:spcPts val="800"/>
              </a:spcAft>
            </a:pPr>
            <a:r>
              <a:rPr lang="en-US" sz="1400" b="1" i="1" kern="0" dirty="0">
                <a:solidFill>
                  <a:schemeClr val="tx2">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Travel insurance can be a wise financial decision and a way to ensure a safe and enjoyable travel experience for both you and your loved one.</a:t>
            </a:r>
            <a:endParaRPr lang="en-US" sz="1400" b="1" kern="100" dirty="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b="1" i="1" kern="0" dirty="0">
                <a:solidFill>
                  <a:schemeClr val="tx2">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When selecting a travel insurance policy, it is essential to consider the specific needs and health conditions of the person you are caring for. Look for policies that cover pre-existing medical conditions and provide adequate coverage for medical emergencies abroad. It is also essential to check the policy's exclusions and limitations to avoid any surprises during your trip.</a:t>
            </a:r>
            <a:endParaRPr lang="en-US" sz="1400" b="1" kern="100" dirty="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60CB6A47-889C-6736-C361-27980614A105}"/>
              </a:ext>
            </a:extLst>
          </p:cNvPr>
          <p:cNvPicPr>
            <a:picLocks noChangeAspect="1"/>
          </p:cNvPicPr>
          <p:nvPr/>
        </p:nvPicPr>
        <p:blipFill>
          <a:blip r:embed="rId3"/>
          <a:stretch>
            <a:fillRect/>
          </a:stretch>
        </p:blipFill>
        <p:spPr>
          <a:xfrm>
            <a:off x="2758427" y="470490"/>
            <a:ext cx="2857500" cy="1600200"/>
          </a:xfrm>
          <a:prstGeom prst="rect">
            <a:avLst/>
          </a:prstGeom>
        </p:spPr>
      </p:pic>
      <p:sp>
        <p:nvSpPr>
          <p:cNvPr id="9" name="Oval 8">
            <a:extLst>
              <a:ext uri="{FF2B5EF4-FFF2-40B4-BE49-F238E27FC236}">
                <a16:creationId xmlns:a16="http://schemas.microsoft.com/office/drawing/2014/main" id="{7DB73E51-6947-8FFA-F4F5-71134FEC9258}"/>
              </a:ext>
            </a:extLst>
          </p:cNvPr>
          <p:cNvSpPr/>
          <p:nvPr/>
        </p:nvSpPr>
        <p:spPr>
          <a:xfrm>
            <a:off x="382771" y="4763901"/>
            <a:ext cx="5316279" cy="209409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0E623B3F-BE1C-1DC6-47A6-EE50BE0A9028}"/>
              </a:ext>
            </a:extLst>
          </p:cNvPr>
          <p:cNvSpPr txBox="1"/>
          <p:nvPr/>
        </p:nvSpPr>
        <p:spPr>
          <a:xfrm>
            <a:off x="6549656" y="202019"/>
            <a:ext cx="5259573" cy="369332"/>
          </a:xfrm>
          <a:prstGeom prst="rect">
            <a:avLst/>
          </a:prstGeom>
          <a:noFill/>
        </p:spPr>
        <p:txBody>
          <a:bodyPr wrap="square" rtlCol="0">
            <a:spAutoFit/>
          </a:bodyPr>
          <a:lstStyle/>
          <a:p>
            <a:r>
              <a:rPr lang="en-US" sz="1800" b="1" kern="0" dirty="0">
                <a:effectLst/>
                <a:latin typeface="Arial" panose="020B0604020202020204" pitchFamily="34" charset="0"/>
                <a:ea typeface="Times New Roman" panose="02020603050405020304" pitchFamily="18" charset="0"/>
              </a:rPr>
              <a:t>Medical Emergency Coverage</a:t>
            </a:r>
            <a:endParaRPr lang="en-US" dirty="0"/>
          </a:p>
        </p:txBody>
      </p:sp>
      <p:sp>
        <p:nvSpPr>
          <p:cNvPr id="12" name="TextBox 11">
            <a:extLst>
              <a:ext uri="{FF2B5EF4-FFF2-40B4-BE49-F238E27FC236}">
                <a16:creationId xmlns:a16="http://schemas.microsoft.com/office/drawing/2014/main" id="{0A4F0637-0609-C6E6-4983-2176DB1B18EA}"/>
              </a:ext>
            </a:extLst>
          </p:cNvPr>
          <p:cNvSpPr txBox="1"/>
          <p:nvPr/>
        </p:nvSpPr>
        <p:spPr>
          <a:xfrm>
            <a:off x="6461937" y="637953"/>
            <a:ext cx="4819208" cy="1600438"/>
          </a:xfrm>
          <a:prstGeom prst="rect">
            <a:avLst/>
          </a:prstGeom>
          <a:noFill/>
        </p:spPr>
        <p:txBody>
          <a:bodyPr wrap="square">
            <a:spAutoFit/>
          </a:bodyPr>
          <a:lstStyle/>
          <a:p>
            <a:r>
              <a:rPr lang="en-US" sz="1400" b="1" dirty="0">
                <a:solidFill>
                  <a:schemeClr val="tx2">
                    <a:lumMod val="75000"/>
                    <a:lumOff val="25000"/>
                  </a:schemeClr>
                </a:solidFill>
              </a:rPr>
              <a:t>Travel insurance can help alleviate the financial burden of medical emergencies while traveling. It can cover expenses such as hospitalizations, doctor visits, and medical evacuations. In the event of a medical emergency, having travel insurance can provide access to quality Healthcare services without worrying about the costs involved.</a:t>
            </a:r>
            <a:endParaRPr lang="en-US" sz="1400" b="1" dirty="0">
              <a:solidFill>
                <a:schemeClr val="bg1"/>
              </a:solidFill>
            </a:endParaRPr>
          </a:p>
        </p:txBody>
      </p:sp>
      <p:sp>
        <p:nvSpPr>
          <p:cNvPr id="15" name="TextBox 14">
            <a:extLst>
              <a:ext uri="{FF2B5EF4-FFF2-40B4-BE49-F238E27FC236}">
                <a16:creationId xmlns:a16="http://schemas.microsoft.com/office/drawing/2014/main" id="{70FCF9EB-6F50-5A19-0290-B94E5A627738}"/>
              </a:ext>
            </a:extLst>
          </p:cNvPr>
          <p:cNvSpPr txBox="1"/>
          <p:nvPr/>
        </p:nvSpPr>
        <p:spPr>
          <a:xfrm>
            <a:off x="6600326" y="4627347"/>
            <a:ext cx="5208903" cy="1938992"/>
          </a:xfrm>
          <a:prstGeom prst="rect">
            <a:avLst/>
          </a:prstGeom>
          <a:noFill/>
        </p:spPr>
        <p:txBody>
          <a:bodyPr wrap="square">
            <a:spAutoFit/>
          </a:bodyPr>
          <a:lstStyle/>
          <a:p>
            <a:pPr algn="ctr"/>
            <a:r>
              <a:rPr lang="en-US" sz="2000" b="1" dirty="0">
                <a:solidFill>
                  <a:schemeClr val="accent1">
                    <a:lumMod val="75000"/>
                  </a:schemeClr>
                </a:solidFill>
              </a:rPr>
              <a:t>Key Coverage:</a:t>
            </a:r>
          </a:p>
          <a:p>
            <a:pPr algn="ctr"/>
            <a:endParaRPr lang="en-US" sz="2000" b="1" dirty="0">
              <a:solidFill>
                <a:schemeClr val="accent1">
                  <a:lumMod val="75000"/>
                </a:schemeClr>
              </a:solidFill>
            </a:endParaRPr>
          </a:p>
          <a:p>
            <a:pPr marL="742950" lvl="1" indent="-285750">
              <a:buFont typeface="Wingdings" panose="05000000000000000000" pitchFamily="2" charset="2"/>
              <a:buChar char="v"/>
            </a:pPr>
            <a:r>
              <a:rPr lang="en-US" sz="1600" b="1" dirty="0">
                <a:solidFill>
                  <a:schemeClr val="accent1">
                    <a:lumMod val="75000"/>
                  </a:schemeClr>
                </a:solidFill>
              </a:rPr>
              <a:t>Emergency medical expenses</a:t>
            </a:r>
          </a:p>
          <a:p>
            <a:pPr marL="742950" lvl="1" indent="-285750">
              <a:buFont typeface="Wingdings" panose="05000000000000000000" pitchFamily="2" charset="2"/>
              <a:buChar char="v"/>
            </a:pPr>
            <a:r>
              <a:rPr lang="en-US" sz="1600" b="1" dirty="0">
                <a:solidFill>
                  <a:schemeClr val="accent1">
                    <a:lumMod val="75000"/>
                  </a:schemeClr>
                </a:solidFill>
              </a:rPr>
              <a:t>Hospitalization and treatment costs</a:t>
            </a:r>
          </a:p>
          <a:p>
            <a:pPr marL="742950" lvl="1" indent="-285750">
              <a:buFont typeface="Wingdings" panose="05000000000000000000" pitchFamily="2" charset="2"/>
              <a:buChar char="v"/>
            </a:pPr>
            <a:r>
              <a:rPr lang="en-US" sz="1600" b="1" dirty="0">
                <a:solidFill>
                  <a:schemeClr val="accent1">
                    <a:lumMod val="75000"/>
                  </a:schemeClr>
                </a:solidFill>
              </a:rPr>
              <a:t>Medical evacuation and repatriation</a:t>
            </a:r>
          </a:p>
          <a:p>
            <a:pPr marL="742950" lvl="1" indent="-285750">
              <a:buFont typeface="Wingdings" panose="05000000000000000000" pitchFamily="2" charset="2"/>
              <a:buChar char="v"/>
            </a:pPr>
            <a:r>
              <a:rPr lang="en-US" sz="1600" b="1" dirty="0">
                <a:solidFill>
                  <a:schemeClr val="accent1">
                    <a:lumMod val="75000"/>
                  </a:schemeClr>
                </a:solidFill>
              </a:rPr>
              <a:t>Some policies may include coverage for pre-existing conditions (at a higher premium)</a:t>
            </a:r>
          </a:p>
        </p:txBody>
      </p:sp>
      <p:sp>
        <p:nvSpPr>
          <p:cNvPr id="16" name="TextBox 15">
            <a:extLst>
              <a:ext uri="{FF2B5EF4-FFF2-40B4-BE49-F238E27FC236}">
                <a16:creationId xmlns:a16="http://schemas.microsoft.com/office/drawing/2014/main" id="{2D9D8CD9-D047-C8C3-3C48-F47D5AE1A453}"/>
              </a:ext>
            </a:extLst>
          </p:cNvPr>
          <p:cNvSpPr txBox="1"/>
          <p:nvPr/>
        </p:nvSpPr>
        <p:spPr>
          <a:xfrm>
            <a:off x="1185529" y="5074465"/>
            <a:ext cx="3866709" cy="1708160"/>
          </a:xfrm>
          <a:prstGeom prst="rect">
            <a:avLst/>
          </a:prstGeom>
          <a:noFill/>
        </p:spPr>
        <p:txBody>
          <a:bodyPr wrap="square" rtlCol="0">
            <a:spAutoFit/>
          </a:bodyPr>
          <a:lstStyle/>
          <a:p>
            <a:r>
              <a:rPr lang="en-US" sz="1050" b="1" dirty="0">
                <a:solidFill>
                  <a:schemeClr val="bg1"/>
                </a:solidFill>
              </a:rPr>
              <a:t>Yes, You Can Get Medical Travel Insurance: Travelers with physical disabilities can obtain medical travel insurance. It's essential to disclose any pre-existing conditions to ensure comprehensive coverage.</a:t>
            </a:r>
          </a:p>
          <a:p>
            <a:endParaRPr lang="en-US" sz="1050" b="1" dirty="0">
              <a:solidFill>
                <a:schemeClr val="bg1"/>
              </a:solidFill>
            </a:endParaRPr>
          </a:p>
          <a:p>
            <a:r>
              <a:rPr lang="en-US" sz="1050" b="1" dirty="0">
                <a:solidFill>
                  <a:schemeClr val="bg1"/>
                </a:solidFill>
              </a:rPr>
              <a:t>Travelers with Dementia: Medical Travel Insurance: Obtaining medical travel insurance can be challenging due to the pre-existing condition. Some insurers may provide coverage at a higher premium or with specific exclusions.</a:t>
            </a:r>
          </a:p>
          <a:p>
            <a:endParaRPr lang="en-US" sz="1050" dirty="0"/>
          </a:p>
        </p:txBody>
      </p:sp>
    </p:spTree>
    <p:extLst>
      <p:ext uri="{BB962C8B-B14F-4D97-AF65-F5344CB8AC3E}">
        <p14:creationId xmlns:p14="http://schemas.microsoft.com/office/powerpoint/2010/main" val="1015812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56950C8-6E73-0D08-54E8-61E48D681E93}"/>
              </a:ext>
            </a:extLst>
          </p:cNvPr>
          <p:cNvSpPr/>
          <p:nvPr/>
        </p:nvSpPr>
        <p:spPr>
          <a:xfrm>
            <a:off x="6796863" y="2520437"/>
            <a:ext cx="5012366" cy="17637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Definition: Trip cancellation insurance reimburses you for non-refundable travel expenses if you need to cancel your trip for a covered reason, such as illness, injury, or unforeseen events.</a:t>
            </a:r>
          </a:p>
        </p:txBody>
      </p:sp>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D2073FD-59EC-2171-F717-B49864461B58}"/>
              </a:ext>
            </a:extLst>
          </p:cNvPr>
          <p:cNvPicPr>
            <a:picLocks noChangeAspect="1"/>
          </p:cNvPicPr>
          <p:nvPr/>
        </p:nvPicPr>
        <p:blipFill>
          <a:blip r:embed="rId2"/>
          <a:stretch>
            <a:fillRect/>
          </a:stretch>
        </p:blipFill>
        <p:spPr>
          <a:xfrm>
            <a:off x="-387368" y="106153"/>
            <a:ext cx="2993395" cy="1850238"/>
          </a:xfrm>
          <a:prstGeom prst="rect">
            <a:avLst/>
          </a:prstGeom>
        </p:spPr>
      </p:pic>
      <p:sp>
        <p:nvSpPr>
          <p:cNvPr id="5" name="TextBox 4">
            <a:extLst>
              <a:ext uri="{FF2B5EF4-FFF2-40B4-BE49-F238E27FC236}">
                <a16:creationId xmlns:a16="http://schemas.microsoft.com/office/drawing/2014/main" id="{D4FF35C8-C947-5DE3-374F-1DDEB11F9F40}"/>
              </a:ext>
            </a:extLst>
          </p:cNvPr>
          <p:cNvSpPr txBox="1"/>
          <p:nvPr/>
        </p:nvSpPr>
        <p:spPr>
          <a:xfrm>
            <a:off x="382771" y="637953"/>
            <a:ext cx="1605517" cy="830997"/>
          </a:xfrm>
          <a:prstGeom prst="rect">
            <a:avLst/>
          </a:prstGeom>
          <a:noFill/>
        </p:spPr>
        <p:txBody>
          <a:bodyPr wrap="square" rtlCol="0">
            <a:spAutoFit/>
          </a:bodyPr>
          <a:lstStyle/>
          <a:p>
            <a:r>
              <a:rPr lang="en-US" sz="2400" b="1" dirty="0">
                <a:solidFill>
                  <a:schemeClr val="tx2">
                    <a:lumMod val="75000"/>
                    <a:lumOff val="25000"/>
                  </a:schemeClr>
                </a:solidFill>
              </a:rPr>
              <a:t>Travel Insurance</a:t>
            </a:r>
          </a:p>
        </p:txBody>
      </p:sp>
      <p:sp>
        <p:nvSpPr>
          <p:cNvPr id="6" name="TextBox 5">
            <a:extLst>
              <a:ext uri="{FF2B5EF4-FFF2-40B4-BE49-F238E27FC236}">
                <a16:creationId xmlns:a16="http://schemas.microsoft.com/office/drawing/2014/main" id="{1408C653-3F02-DE0C-8B4D-E391BB342475}"/>
              </a:ext>
            </a:extLst>
          </p:cNvPr>
          <p:cNvSpPr txBox="1"/>
          <p:nvPr/>
        </p:nvSpPr>
        <p:spPr>
          <a:xfrm>
            <a:off x="59890" y="2114826"/>
            <a:ext cx="5979042" cy="2556597"/>
          </a:xfrm>
          <a:prstGeom prst="rect">
            <a:avLst/>
          </a:prstGeom>
          <a:noFill/>
        </p:spPr>
        <p:txBody>
          <a:bodyPr wrap="square" rtlCol="0">
            <a:spAutoFit/>
          </a:bodyPr>
          <a:lstStyle/>
          <a:p>
            <a:pPr marL="0" marR="0">
              <a:lnSpc>
                <a:spcPct val="115000"/>
              </a:lnSpc>
              <a:spcBef>
                <a:spcPts val="0"/>
              </a:spcBef>
              <a:spcAft>
                <a:spcPts val="800"/>
              </a:spcAft>
            </a:pPr>
            <a:r>
              <a:rPr lang="en-US" sz="1400" b="1" i="1" kern="0" dirty="0">
                <a:solidFill>
                  <a:schemeClr val="tx2">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Travel insurance can be a wise financial decision and a way to ensure a safe and enjoyable travel experience for both you and your loved one.</a:t>
            </a:r>
            <a:endParaRPr lang="en-US" sz="1400" b="1" kern="100" dirty="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b="1" i="1" kern="0" dirty="0">
                <a:solidFill>
                  <a:schemeClr val="tx2">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When selecting a trip cancelation policy, it is essential to consider your specific needs and circumstances and those of the person you are caring for. Look for policies that cover cancelation for any reason, </a:t>
            </a:r>
            <a:r>
              <a:rPr lang="en-US" sz="1400" b="1" i="1" kern="0" dirty="0">
                <a:solidFill>
                  <a:schemeClr val="tx2">
                    <a:lumMod val="75000"/>
                    <a:lumOff val="25000"/>
                  </a:schemeClr>
                </a:solidFill>
                <a:latin typeface="Arial" panose="020B0604020202020204" pitchFamily="34" charset="0"/>
                <a:ea typeface="Times New Roman" panose="02020603050405020304" pitchFamily="18" charset="0"/>
                <a:cs typeface="Times New Roman" panose="02020603050405020304" pitchFamily="18" charset="0"/>
              </a:rPr>
              <a:t>right up to the start date of the trip. </a:t>
            </a:r>
            <a:r>
              <a:rPr lang="en-US" sz="1400" b="1" i="1" kern="0" dirty="0">
                <a:solidFill>
                  <a:schemeClr val="tx2">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It is also essential to check the policy's exclusions and limitations to avoid any surprises.</a:t>
            </a:r>
            <a:endParaRPr lang="en-US" sz="1400" b="1" kern="100" dirty="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9" name="Oval 8">
            <a:extLst>
              <a:ext uri="{FF2B5EF4-FFF2-40B4-BE49-F238E27FC236}">
                <a16:creationId xmlns:a16="http://schemas.microsoft.com/office/drawing/2014/main" id="{7DB73E51-6947-8FFA-F4F5-71134FEC9258}"/>
              </a:ext>
            </a:extLst>
          </p:cNvPr>
          <p:cNvSpPr/>
          <p:nvPr/>
        </p:nvSpPr>
        <p:spPr>
          <a:xfrm>
            <a:off x="382771" y="4763901"/>
            <a:ext cx="5316279" cy="209409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0E623B3F-BE1C-1DC6-47A6-EE50BE0A9028}"/>
              </a:ext>
            </a:extLst>
          </p:cNvPr>
          <p:cNvSpPr txBox="1"/>
          <p:nvPr/>
        </p:nvSpPr>
        <p:spPr>
          <a:xfrm>
            <a:off x="6549656" y="202019"/>
            <a:ext cx="5259573" cy="369332"/>
          </a:xfrm>
          <a:prstGeom prst="rect">
            <a:avLst/>
          </a:prstGeom>
          <a:noFill/>
        </p:spPr>
        <p:txBody>
          <a:bodyPr wrap="square" rtlCol="0">
            <a:spAutoFit/>
          </a:bodyPr>
          <a:lstStyle/>
          <a:p>
            <a:r>
              <a:rPr lang="en-US" sz="1800" b="1" kern="0" dirty="0">
                <a:effectLst/>
                <a:latin typeface="Arial" panose="020B0604020202020204" pitchFamily="34" charset="0"/>
                <a:ea typeface="Times New Roman" panose="02020603050405020304" pitchFamily="18" charset="0"/>
              </a:rPr>
              <a:t>Trip Cancelation Insurance</a:t>
            </a:r>
            <a:endParaRPr lang="en-US" dirty="0"/>
          </a:p>
        </p:txBody>
      </p:sp>
      <p:sp>
        <p:nvSpPr>
          <p:cNvPr id="12" name="TextBox 11">
            <a:extLst>
              <a:ext uri="{FF2B5EF4-FFF2-40B4-BE49-F238E27FC236}">
                <a16:creationId xmlns:a16="http://schemas.microsoft.com/office/drawing/2014/main" id="{0A4F0637-0609-C6E6-4983-2176DB1B18EA}"/>
              </a:ext>
            </a:extLst>
          </p:cNvPr>
          <p:cNvSpPr txBox="1"/>
          <p:nvPr/>
        </p:nvSpPr>
        <p:spPr>
          <a:xfrm>
            <a:off x="6461937" y="637953"/>
            <a:ext cx="4819208" cy="1815882"/>
          </a:xfrm>
          <a:prstGeom prst="rect">
            <a:avLst/>
          </a:prstGeom>
          <a:noFill/>
        </p:spPr>
        <p:txBody>
          <a:bodyPr wrap="square">
            <a:spAutoFit/>
          </a:bodyPr>
          <a:lstStyle/>
          <a:p>
            <a:r>
              <a:rPr lang="en-US" sz="1400" b="1" dirty="0">
                <a:solidFill>
                  <a:schemeClr val="tx2">
                    <a:lumMod val="75000"/>
                    <a:lumOff val="25000"/>
                  </a:schemeClr>
                </a:solidFill>
              </a:rPr>
              <a:t>In addition to medical coverage, travel insurance can also protect against trip cancellations, delays, or interruptions. This can be particularly beneficial for Caregivers who may need to cancel or reschedule their trip due to unexpected circumstances related to their loved one's health. By having travel insurance, Caregivers can recover some or all the expenses incurred from trip disruptions.</a:t>
            </a:r>
            <a:endParaRPr lang="en-US" sz="1400" b="1" dirty="0">
              <a:solidFill>
                <a:schemeClr val="bg1"/>
              </a:solidFill>
            </a:endParaRPr>
          </a:p>
        </p:txBody>
      </p:sp>
      <p:sp>
        <p:nvSpPr>
          <p:cNvPr id="15" name="TextBox 14">
            <a:extLst>
              <a:ext uri="{FF2B5EF4-FFF2-40B4-BE49-F238E27FC236}">
                <a16:creationId xmlns:a16="http://schemas.microsoft.com/office/drawing/2014/main" id="{70FCF9EB-6F50-5A19-0290-B94E5A627738}"/>
              </a:ext>
            </a:extLst>
          </p:cNvPr>
          <p:cNvSpPr txBox="1"/>
          <p:nvPr/>
        </p:nvSpPr>
        <p:spPr>
          <a:xfrm>
            <a:off x="6600326" y="4627347"/>
            <a:ext cx="5208903" cy="1938992"/>
          </a:xfrm>
          <a:prstGeom prst="rect">
            <a:avLst/>
          </a:prstGeom>
          <a:noFill/>
        </p:spPr>
        <p:txBody>
          <a:bodyPr wrap="square">
            <a:spAutoFit/>
          </a:bodyPr>
          <a:lstStyle/>
          <a:p>
            <a:pPr algn="ctr"/>
            <a:r>
              <a:rPr lang="en-US" sz="2000" b="1" dirty="0">
                <a:solidFill>
                  <a:schemeClr val="accent1">
                    <a:lumMod val="75000"/>
                  </a:schemeClr>
                </a:solidFill>
              </a:rPr>
              <a:t>Key Coverage:</a:t>
            </a:r>
          </a:p>
          <a:p>
            <a:pPr algn="ctr"/>
            <a:endParaRPr lang="en-US" sz="2000" b="1" dirty="0">
              <a:solidFill>
                <a:schemeClr val="accent1">
                  <a:lumMod val="75000"/>
                </a:schemeClr>
              </a:solidFill>
            </a:endParaRPr>
          </a:p>
          <a:p>
            <a:pPr marL="742950" lvl="1" indent="-285750">
              <a:buFont typeface="Wingdings" panose="05000000000000000000" pitchFamily="2" charset="2"/>
              <a:buChar char="v"/>
            </a:pPr>
            <a:r>
              <a:rPr lang="en-US" sz="1600" b="1" dirty="0">
                <a:solidFill>
                  <a:schemeClr val="accent1">
                    <a:lumMod val="75000"/>
                  </a:schemeClr>
                </a:solidFill>
              </a:rPr>
              <a:t>Reimbursement for prepaid, non-refundable travel expenses (flights, hotels, tours)</a:t>
            </a:r>
          </a:p>
          <a:p>
            <a:pPr marL="742950" lvl="1" indent="-285750">
              <a:buFont typeface="Wingdings" panose="05000000000000000000" pitchFamily="2" charset="2"/>
              <a:buChar char="v"/>
            </a:pPr>
            <a:r>
              <a:rPr lang="en-US" sz="1600" b="1" dirty="0">
                <a:solidFill>
                  <a:schemeClr val="accent1">
                    <a:lumMod val="75000"/>
                  </a:schemeClr>
                </a:solidFill>
              </a:rPr>
              <a:t>Coverage for trip interruption or delays</a:t>
            </a:r>
          </a:p>
          <a:p>
            <a:pPr marL="742950" lvl="1" indent="-285750">
              <a:buFont typeface="Wingdings" panose="05000000000000000000" pitchFamily="2" charset="2"/>
              <a:buChar char="v"/>
            </a:pPr>
            <a:r>
              <a:rPr lang="en-US" sz="1600" b="1" dirty="0">
                <a:solidFill>
                  <a:schemeClr val="accent1">
                    <a:lumMod val="75000"/>
                  </a:schemeClr>
                </a:solidFill>
              </a:rPr>
              <a:t>Some policies may cover cancellations due to work reasons or travel advisories</a:t>
            </a:r>
          </a:p>
        </p:txBody>
      </p:sp>
      <p:sp>
        <p:nvSpPr>
          <p:cNvPr id="16" name="TextBox 15">
            <a:extLst>
              <a:ext uri="{FF2B5EF4-FFF2-40B4-BE49-F238E27FC236}">
                <a16:creationId xmlns:a16="http://schemas.microsoft.com/office/drawing/2014/main" id="{2D9D8CD9-D047-C8C3-3C48-F47D5AE1A453}"/>
              </a:ext>
            </a:extLst>
          </p:cNvPr>
          <p:cNvSpPr txBox="1"/>
          <p:nvPr/>
        </p:nvSpPr>
        <p:spPr>
          <a:xfrm>
            <a:off x="1185529" y="5074465"/>
            <a:ext cx="3866709" cy="1392689"/>
          </a:xfrm>
          <a:prstGeom prst="rect">
            <a:avLst/>
          </a:prstGeom>
          <a:noFill/>
        </p:spPr>
        <p:txBody>
          <a:bodyPr wrap="square" rtlCol="0">
            <a:spAutoFit/>
          </a:bodyPr>
          <a:lstStyle/>
          <a:p>
            <a:pPr algn="ctr"/>
            <a:r>
              <a:rPr lang="en-US" b="1" dirty="0">
                <a:solidFill>
                  <a:schemeClr val="bg1"/>
                </a:solidFill>
              </a:rPr>
              <a:t>Trip Cancellation Insurance: </a:t>
            </a:r>
          </a:p>
          <a:p>
            <a:endParaRPr lang="en-US" sz="1050" b="1" dirty="0">
              <a:solidFill>
                <a:schemeClr val="bg1"/>
              </a:solidFill>
            </a:endParaRPr>
          </a:p>
          <a:p>
            <a:r>
              <a:rPr lang="en-US" sz="1400" b="1" dirty="0">
                <a:solidFill>
                  <a:schemeClr val="bg1"/>
                </a:solidFill>
              </a:rPr>
              <a:t>Travelers with Dementia can typically obtain trip cancellation insurance, but it is crucial to disclose the condition. Non-disclosure can lead to denied claims.</a:t>
            </a:r>
            <a:endParaRPr lang="en-US" sz="1400" dirty="0"/>
          </a:p>
        </p:txBody>
      </p:sp>
      <p:pic>
        <p:nvPicPr>
          <p:cNvPr id="2" name="Picture 1">
            <a:extLst>
              <a:ext uri="{FF2B5EF4-FFF2-40B4-BE49-F238E27FC236}">
                <a16:creationId xmlns:a16="http://schemas.microsoft.com/office/drawing/2014/main" id="{710C1984-333D-AF79-D7CF-15F45CECFD02}"/>
              </a:ext>
            </a:extLst>
          </p:cNvPr>
          <p:cNvPicPr>
            <a:picLocks noChangeAspect="1"/>
          </p:cNvPicPr>
          <p:nvPr/>
        </p:nvPicPr>
        <p:blipFill>
          <a:blip r:embed="rId3"/>
          <a:stretch>
            <a:fillRect/>
          </a:stretch>
        </p:blipFill>
        <p:spPr>
          <a:xfrm>
            <a:off x="2892872" y="29513"/>
            <a:ext cx="2238375" cy="2047875"/>
          </a:xfrm>
          <a:prstGeom prst="rect">
            <a:avLst/>
          </a:prstGeom>
        </p:spPr>
      </p:pic>
    </p:spTree>
    <p:extLst>
      <p:ext uri="{BB962C8B-B14F-4D97-AF65-F5344CB8AC3E}">
        <p14:creationId xmlns:p14="http://schemas.microsoft.com/office/powerpoint/2010/main" val="326015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5" name="Picture 4" descr="A medical insurance policy with a stethoscope and a white pill&#10;&#10;Description automatically generated">
            <a:extLst>
              <a:ext uri="{FF2B5EF4-FFF2-40B4-BE49-F238E27FC236}">
                <a16:creationId xmlns:a16="http://schemas.microsoft.com/office/drawing/2014/main" id="{F5B288FD-1D8B-8029-9B5B-E97F76433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07395" cy="6858000"/>
          </a:xfrm>
          <a:prstGeom prst="rect">
            <a:avLst/>
          </a:prstGeom>
        </p:spPr>
      </p:pic>
      <p:pic>
        <p:nvPicPr>
          <p:cNvPr id="10" name="Picture 9" descr="A close-up of a document&#10;&#10;Description automatically generated">
            <a:extLst>
              <a:ext uri="{FF2B5EF4-FFF2-40B4-BE49-F238E27FC236}">
                <a16:creationId xmlns:a16="http://schemas.microsoft.com/office/drawing/2014/main" id="{F7A832DD-9D1D-1F87-8EBB-219CDBA08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330" y="0"/>
            <a:ext cx="6007395" cy="6858000"/>
          </a:xfrm>
          <a:prstGeom prst="rect">
            <a:avLst/>
          </a:prstGeom>
        </p:spPr>
      </p:pic>
    </p:spTree>
    <p:extLst>
      <p:ext uri="{BB962C8B-B14F-4D97-AF65-F5344CB8AC3E}">
        <p14:creationId xmlns:p14="http://schemas.microsoft.com/office/powerpoint/2010/main" val="63557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6D9197-35F1-C1F3-E5F2-144345B170D2}"/>
              </a:ext>
            </a:extLst>
          </p:cNvPr>
          <p:cNvSpPr/>
          <p:nvPr/>
        </p:nvSpPr>
        <p:spPr>
          <a:xfrm>
            <a:off x="8333096" y="57180"/>
            <a:ext cx="2046766" cy="2062104"/>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9D94C6-16B0-EEA4-5F50-1F7B817DCDBE}"/>
              </a:ext>
            </a:extLst>
          </p:cNvPr>
          <p:cNvSpPr txBox="1"/>
          <p:nvPr/>
        </p:nvSpPr>
        <p:spPr>
          <a:xfrm>
            <a:off x="10391119" y="280318"/>
            <a:ext cx="1868852" cy="1785104"/>
          </a:xfrm>
          <a:prstGeom prst="rect">
            <a:avLst/>
          </a:prstGeom>
          <a:noFill/>
        </p:spPr>
        <p:txBody>
          <a:bodyPr wrap="square" rtlCol="0">
            <a:spAutoFit/>
          </a:bodyPr>
          <a:lstStyle/>
          <a:p>
            <a:r>
              <a:rPr lang="en-US" sz="1100" dirty="0">
                <a:hlinkClick r:id="rId3"/>
              </a:rPr>
              <a:t>Listen to our podcast </a:t>
            </a:r>
            <a:r>
              <a:rPr lang="en-US" sz="1100" dirty="0"/>
              <a:t>with Bary Kluger, who finds fulfillment in volunteering at Sky Harbor after an illustrious career at MTV. </a:t>
            </a:r>
          </a:p>
          <a:p>
            <a:endParaRPr lang="en-US" sz="1100" dirty="0"/>
          </a:p>
          <a:p>
            <a:r>
              <a:rPr lang="en-US" sz="1100" dirty="0"/>
              <a:t>Thank you, Barry, for introducing The Ageless Traveler to Airport Volunteer Programs.</a:t>
            </a:r>
          </a:p>
        </p:txBody>
      </p:sp>
      <p:sp>
        <p:nvSpPr>
          <p:cNvPr id="4" name="TextBox 3">
            <a:extLst>
              <a:ext uri="{FF2B5EF4-FFF2-40B4-BE49-F238E27FC236}">
                <a16:creationId xmlns:a16="http://schemas.microsoft.com/office/drawing/2014/main" id="{226661D6-157C-E2D0-09A4-2972B4601EC7}"/>
              </a:ext>
            </a:extLst>
          </p:cNvPr>
          <p:cNvSpPr txBox="1"/>
          <p:nvPr/>
        </p:nvSpPr>
        <p:spPr>
          <a:xfrm>
            <a:off x="6787748" y="2275892"/>
            <a:ext cx="5472223" cy="1323439"/>
          </a:xfrm>
          <a:prstGeom prst="rect">
            <a:avLst/>
          </a:prstGeom>
          <a:noFill/>
        </p:spPr>
        <p:txBody>
          <a:bodyPr wrap="square" rtlCol="0">
            <a:spAutoFit/>
          </a:bodyPr>
          <a:lstStyle/>
          <a:p>
            <a:pPr algn="ctr"/>
            <a:r>
              <a:rPr lang="en-US" sz="1600" dirty="0">
                <a:solidFill>
                  <a:srgbClr val="0070C0"/>
                </a:solidFill>
              </a:rPr>
              <a:t>Visit These Airport Websites: </a:t>
            </a:r>
          </a:p>
          <a:p>
            <a:endParaRPr lang="en-US" sz="1600" dirty="0">
              <a:solidFill>
                <a:srgbClr val="0070C0"/>
              </a:solidFill>
            </a:endParaRPr>
          </a:p>
          <a:p>
            <a:r>
              <a:rPr lang="en-US" sz="1600" dirty="0">
                <a:solidFill>
                  <a:srgbClr val="0070C0"/>
                </a:solidFill>
              </a:rPr>
              <a:t>Many airports have volunteer programs listed under their community or services sections. Look for terms like "volunteer" or "community involvement" on their websites.</a:t>
            </a:r>
          </a:p>
        </p:txBody>
      </p:sp>
      <p:pic>
        <p:nvPicPr>
          <p:cNvPr id="5" name="Picture 4" descr="A person with grey hair&#10;&#10;Description automatically generated">
            <a:extLst>
              <a:ext uri="{FF2B5EF4-FFF2-40B4-BE49-F238E27FC236}">
                <a16:creationId xmlns:a16="http://schemas.microsoft.com/office/drawing/2014/main" id="{06F7AF5F-6686-10CD-8547-88AD94132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823" y="326447"/>
            <a:ext cx="865312" cy="1492790"/>
          </a:xfrm>
          <a:prstGeom prst="rect">
            <a:avLst/>
          </a:prstGeom>
        </p:spPr>
      </p:pic>
      <p:pic>
        <p:nvPicPr>
          <p:cNvPr id="6" name="Picture 5">
            <a:extLst>
              <a:ext uri="{FF2B5EF4-FFF2-40B4-BE49-F238E27FC236}">
                <a16:creationId xmlns:a16="http://schemas.microsoft.com/office/drawing/2014/main" id="{BCC4476F-D775-9E48-0CC7-A49F39533A6B}"/>
              </a:ext>
            </a:extLst>
          </p:cNvPr>
          <p:cNvPicPr>
            <a:picLocks noChangeAspect="1"/>
          </p:cNvPicPr>
          <p:nvPr/>
        </p:nvPicPr>
        <p:blipFill>
          <a:blip r:embed="rId5"/>
          <a:stretch>
            <a:fillRect/>
          </a:stretch>
        </p:blipFill>
        <p:spPr>
          <a:xfrm>
            <a:off x="5804806" y="65846"/>
            <a:ext cx="2992449" cy="1999576"/>
          </a:xfrm>
          <a:prstGeom prst="rect">
            <a:avLst/>
          </a:prstGeom>
        </p:spPr>
      </p:pic>
      <p:sp>
        <p:nvSpPr>
          <p:cNvPr id="7" name="TextBox 6">
            <a:extLst>
              <a:ext uri="{FF2B5EF4-FFF2-40B4-BE49-F238E27FC236}">
                <a16:creationId xmlns:a16="http://schemas.microsoft.com/office/drawing/2014/main" id="{3092DBB8-7F62-69B7-4E62-99C219A7FCB1}"/>
              </a:ext>
            </a:extLst>
          </p:cNvPr>
          <p:cNvSpPr txBox="1"/>
          <p:nvPr/>
        </p:nvSpPr>
        <p:spPr>
          <a:xfrm>
            <a:off x="6471822" y="222454"/>
            <a:ext cx="1663702" cy="1200329"/>
          </a:xfrm>
          <a:prstGeom prst="rect">
            <a:avLst/>
          </a:prstGeom>
          <a:noFill/>
        </p:spPr>
        <p:txBody>
          <a:bodyPr wrap="square" rtlCol="0">
            <a:spAutoFit/>
          </a:bodyPr>
          <a:lstStyle/>
          <a:p>
            <a:pPr algn="ctr"/>
            <a:r>
              <a:rPr lang="en-US" b="1" dirty="0">
                <a:solidFill>
                  <a:schemeClr val="accent1"/>
                </a:solidFill>
              </a:rPr>
              <a:t>How To Become An Airport Volunteer</a:t>
            </a:r>
          </a:p>
        </p:txBody>
      </p:sp>
      <p:pic>
        <p:nvPicPr>
          <p:cNvPr id="8" name="Picture 7" descr="A sign on a building&#10;&#10;Description automatically generated">
            <a:extLst>
              <a:ext uri="{FF2B5EF4-FFF2-40B4-BE49-F238E27FC236}">
                <a16:creationId xmlns:a16="http://schemas.microsoft.com/office/drawing/2014/main" id="{0BDB2CAB-0CD4-D97C-75B8-E7DC00CAA56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734583" y="3648124"/>
            <a:ext cx="1091975" cy="737936"/>
          </a:xfrm>
          <a:prstGeom prst="rect">
            <a:avLst/>
          </a:prstGeom>
        </p:spPr>
      </p:pic>
      <p:sp>
        <p:nvSpPr>
          <p:cNvPr id="9" name="TextBox 8">
            <a:extLst>
              <a:ext uri="{FF2B5EF4-FFF2-40B4-BE49-F238E27FC236}">
                <a16:creationId xmlns:a16="http://schemas.microsoft.com/office/drawing/2014/main" id="{86759232-1256-F31B-9F3B-5360F7D9AFA3}"/>
              </a:ext>
            </a:extLst>
          </p:cNvPr>
          <p:cNvSpPr txBox="1"/>
          <p:nvPr/>
        </p:nvSpPr>
        <p:spPr>
          <a:xfrm>
            <a:off x="6899882" y="4479864"/>
            <a:ext cx="761375" cy="261610"/>
          </a:xfrm>
          <a:prstGeom prst="rect">
            <a:avLst/>
          </a:prstGeom>
          <a:noFill/>
        </p:spPr>
        <p:txBody>
          <a:bodyPr wrap="square" rtlCol="0">
            <a:spAutoFit/>
          </a:bodyPr>
          <a:lstStyle/>
          <a:p>
            <a:r>
              <a:rPr lang="en-US" sz="1100" dirty="0">
                <a:solidFill>
                  <a:srgbClr val="0070C0"/>
                </a:solidFill>
                <a:hlinkClick r:id="rId8"/>
              </a:rPr>
              <a:t>Phoenix</a:t>
            </a:r>
            <a:endParaRPr lang="en-US" sz="1100" dirty="0">
              <a:solidFill>
                <a:srgbClr val="0070C0"/>
              </a:solidFill>
            </a:endParaRPr>
          </a:p>
        </p:txBody>
      </p:sp>
      <p:sp>
        <p:nvSpPr>
          <p:cNvPr id="10" name="TextBox 9">
            <a:extLst>
              <a:ext uri="{FF2B5EF4-FFF2-40B4-BE49-F238E27FC236}">
                <a16:creationId xmlns:a16="http://schemas.microsoft.com/office/drawing/2014/main" id="{691B05D2-55B8-27E1-1FD9-DB44924ECF17}"/>
              </a:ext>
            </a:extLst>
          </p:cNvPr>
          <p:cNvSpPr txBox="1"/>
          <p:nvPr/>
        </p:nvSpPr>
        <p:spPr>
          <a:xfrm>
            <a:off x="8210938" y="4479864"/>
            <a:ext cx="761375" cy="261610"/>
          </a:xfrm>
          <a:prstGeom prst="rect">
            <a:avLst/>
          </a:prstGeom>
          <a:noFill/>
        </p:spPr>
        <p:txBody>
          <a:bodyPr wrap="square" rtlCol="0">
            <a:spAutoFit/>
          </a:bodyPr>
          <a:lstStyle/>
          <a:p>
            <a:r>
              <a:rPr lang="en-US" sz="1100" dirty="0">
                <a:solidFill>
                  <a:srgbClr val="0070C0"/>
                </a:solidFill>
                <a:hlinkClick r:id="rId9"/>
              </a:rPr>
              <a:t>Seattle</a:t>
            </a:r>
            <a:endParaRPr lang="en-US" sz="1100" dirty="0">
              <a:solidFill>
                <a:srgbClr val="0070C0"/>
              </a:solidFill>
            </a:endParaRPr>
          </a:p>
        </p:txBody>
      </p:sp>
      <p:sp>
        <p:nvSpPr>
          <p:cNvPr id="11" name="TextBox 10">
            <a:extLst>
              <a:ext uri="{FF2B5EF4-FFF2-40B4-BE49-F238E27FC236}">
                <a16:creationId xmlns:a16="http://schemas.microsoft.com/office/drawing/2014/main" id="{3A2DC41B-7468-95A3-9F3F-0B90B8649386}"/>
              </a:ext>
            </a:extLst>
          </p:cNvPr>
          <p:cNvSpPr txBox="1"/>
          <p:nvPr/>
        </p:nvSpPr>
        <p:spPr>
          <a:xfrm>
            <a:off x="9521994" y="4479864"/>
            <a:ext cx="761375" cy="261610"/>
          </a:xfrm>
          <a:prstGeom prst="rect">
            <a:avLst/>
          </a:prstGeom>
          <a:noFill/>
        </p:spPr>
        <p:txBody>
          <a:bodyPr wrap="square" rtlCol="0">
            <a:spAutoFit/>
          </a:bodyPr>
          <a:lstStyle/>
          <a:p>
            <a:r>
              <a:rPr lang="en-US" sz="1100" dirty="0" err="1">
                <a:solidFill>
                  <a:srgbClr val="0070C0"/>
                </a:solidFill>
                <a:hlinkClick r:id="rId10"/>
              </a:rPr>
              <a:t>Pprtland</a:t>
            </a:r>
            <a:endParaRPr lang="en-US" sz="1100" dirty="0">
              <a:solidFill>
                <a:srgbClr val="0070C0"/>
              </a:solidFill>
            </a:endParaRPr>
          </a:p>
        </p:txBody>
      </p:sp>
      <p:sp>
        <p:nvSpPr>
          <p:cNvPr id="12" name="TextBox 11">
            <a:extLst>
              <a:ext uri="{FF2B5EF4-FFF2-40B4-BE49-F238E27FC236}">
                <a16:creationId xmlns:a16="http://schemas.microsoft.com/office/drawing/2014/main" id="{A88F81A2-C1B5-B46D-C6C5-730E99F9ADE9}"/>
              </a:ext>
            </a:extLst>
          </p:cNvPr>
          <p:cNvSpPr txBox="1"/>
          <p:nvPr/>
        </p:nvSpPr>
        <p:spPr>
          <a:xfrm>
            <a:off x="10820482" y="4479864"/>
            <a:ext cx="761375" cy="261610"/>
          </a:xfrm>
          <a:prstGeom prst="rect">
            <a:avLst/>
          </a:prstGeom>
          <a:noFill/>
        </p:spPr>
        <p:txBody>
          <a:bodyPr wrap="square" rtlCol="0">
            <a:spAutoFit/>
          </a:bodyPr>
          <a:lstStyle/>
          <a:p>
            <a:r>
              <a:rPr lang="en-US" sz="1100" dirty="0">
                <a:solidFill>
                  <a:srgbClr val="0070C0"/>
                </a:solidFill>
                <a:hlinkClick r:id="rId11"/>
              </a:rPr>
              <a:t>Atlanta</a:t>
            </a:r>
            <a:endParaRPr lang="en-US" sz="1100" dirty="0">
              <a:solidFill>
                <a:srgbClr val="0070C0"/>
              </a:solidFill>
            </a:endParaRPr>
          </a:p>
        </p:txBody>
      </p:sp>
      <p:pic>
        <p:nvPicPr>
          <p:cNvPr id="13" name="Picture 12" descr="A large glass building with many people&#10;&#10;Description automatically generated">
            <a:extLst>
              <a:ext uri="{FF2B5EF4-FFF2-40B4-BE49-F238E27FC236}">
                <a16:creationId xmlns:a16="http://schemas.microsoft.com/office/drawing/2014/main" id="{6B930B98-D602-50C9-5FB1-4D7CD250E88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069118" y="3631326"/>
            <a:ext cx="1068496" cy="764286"/>
          </a:xfrm>
          <a:prstGeom prst="rect">
            <a:avLst/>
          </a:prstGeom>
        </p:spPr>
      </p:pic>
      <p:pic>
        <p:nvPicPr>
          <p:cNvPr id="14" name="Picture 13" descr="A city skyline at night&#10;&#10;Description automatically generated">
            <a:extLst>
              <a:ext uri="{FF2B5EF4-FFF2-40B4-BE49-F238E27FC236}">
                <a16:creationId xmlns:a16="http://schemas.microsoft.com/office/drawing/2014/main" id="{26382C9B-CDA0-409A-108E-D870D6FE4D9F}"/>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348954" y="3629458"/>
            <a:ext cx="1052798" cy="772752"/>
          </a:xfrm>
          <a:prstGeom prst="rect">
            <a:avLst/>
          </a:prstGeom>
        </p:spPr>
      </p:pic>
      <p:pic>
        <p:nvPicPr>
          <p:cNvPr id="15" name="Picture 14" descr="A sign board with white text&#10;&#10;Description automatically generated with medium confidence">
            <a:extLst>
              <a:ext uri="{FF2B5EF4-FFF2-40B4-BE49-F238E27FC236}">
                <a16:creationId xmlns:a16="http://schemas.microsoft.com/office/drawing/2014/main" id="{2E6560FC-21E0-99FF-C9BF-4E75E9309247}"/>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10613092" y="3629458"/>
            <a:ext cx="1136012" cy="756602"/>
          </a:xfrm>
          <a:prstGeom prst="rect">
            <a:avLst/>
          </a:prstGeom>
        </p:spPr>
      </p:pic>
      <p:sp>
        <p:nvSpPr>
          <p:cNvPr id="16" name="Rectangle: Rounded Corners 15">
            <a:extLst>
              <a:ext uri="{FF2B5EF4-FFF2-40B4-BE49-F238E27FC236}">
                <a16:creationId xmlns:a16="http://schemas.microsoft.com/office/drawing/2014/main" id="{0147DD23-FCB6-C58D-17F6-FBCD96FF72EE}"/>
              </a:ext>
            </a:extLst>
          </p:cNvPr>
          <p:cNvSpPr/>
          <p:nvPr/>
        </p:nvSpPr>
        <p:spPr>
          <a:xfrm>
            <a:off x="6269673" y="4741475"/>
            <a:ext cx="5915868" cy="1836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9478EE3-9730-533A-5DB9-D0862E40CF9A}"/>
              </a:ext>
            </a:extLst>
          </p:cNvPr>
          <p:cNvSpPr txBox="1"/>
          <p:nvPr/>
        </p:nvSpPr>
        <p:spPr>
          <a:xfrm>
            <a:off x="7918704" y="4825726"/>
            <a:ext cx="4092545" cy="1754326"/>
          </a:xfrm>
          <a:prstGeom prst="rect">
            <a:avLst/>
          </a:prstGeom>
          <a:noFill/>
        </p:spPr>
        <p:txBody>
          <a:bodyPr wrap="square" rtlCol="0">
            <a:spAutoFit/>
          </a:bodyPr>
          <a:lstStyle/>
          <a:p>
            <a:r>
              <a:rPr lang="en-US" sz="1200" dirty="0">
                <a:solidFill>
                  <a:schemeClr val="bg1"/>
                </a:solidFill>
              </a:rPr>
              <a:t>Jan Dougherty, a navigator volunteer and nurse specializing in dementia Care, reiterates the joy found in airports by reflecting on touching family reunions she witnessed while volunteering at Sky Harbor.</a:t>
            </a:r>
          </a:p>
          <a:p>
            <a:pPr lvl="1"/>
            <a:r>
              <a:rPr lang="en-US" sz="1200" dirty="0">
                <a:solidFill>
                  <a:schemeClr val="bg1"/>
                </a:solidFill>
              </a:rPr>
              <a:t> "Once daunting mazes filled with travel-weary passengers, airports can become hubs of anticipation and adventure that speak volumes about the places and people they serve."</a:t>
            </a:r>
          </a:p>
          <a:p>
            <a:r>
              <a:rPr lang="en-US" sz="1200" dirty="0">
                <a:solidFill>
                  <a:schemeClr val="bg1"/>
                </a:solidFill>
                <a:hlinkClick r:id="rId18">
                  <a:extLst>
                    <a:ext uri="{A12FA001-AC4F-418D-AE19-62706E023703}">
                      <ahyp:hlinkClr xmlns:ahyp="http://schemas.microsoft.com/office/drawing/2018/hyperlinkcolor" val="tx"/>
                    </a:ext>
                  </a:extLst>
                </a:hlinkClick>
              </a:rPr>
              <a:t>Listen to her podcast.</a:t>
            </a:r>
            <a:endParaRPr lang="en-US" sz="1200" dirty="0">
              <a:solidFill>
                <a:schemeClr val="bg1"/>
              </a:solidFill>
            </a:endParaRPr>
          </a:p>
        </p:txBody>
      </p:sp>
      <p:pic>
        <p:nvPicPr>
          <p:cNvPr id="18" name="Picture 17" descr="A person in a red jacket&#10;&#10;Description automatically generated">
            <a:extLst>
              <a:ext uri="{FF2B5EF4-FFF2-40B4-BE49-F238E27FC236}">
                <a16:creationId xmlns:a16="http://schemas.microsoft.com/office/drawing/2014/main" id="{D005FEE9-B30F-AA88-8702-74A6BF671634}"/>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6384065" y="4971120"/>
            <a:ext cx="1376917" cy="1376917"/>
          </a:xfrm>
          <a:prstGeom prst="rect">
            <a:avLst/>
          </a:prstGeom>
        </p:spPr>
      </p:pic>
      <p:sp>
        <p:nvSpPr>
          <p:cNvPr id="19" name="TextBox 18">
            <a:extLst>
              <a:ext uri="{FF2B5EF4-FFF2-40B4-BE49-F238E27FC236}">
                <a16:creationId xmlns:a16="http://schemas.microsoft.com/office/drawing/2014/main" id="{152ADCE7-DEFC-0799-12E0-E558600BBDAE}"/>
              </a:ext>
            </a:extLst>
          </p:cNvPr>
          <p:cNvSpPr txBox="1"/>
          <p:nvPr/>
        </p:nvSpPr>
        <p:spPr>
          <a:xfrm>
            <a:off x="439256" y="211069"/>
            <a:ext cx="5528930" cy="3816429"/>
          </a:xfrm>
          <a:prstGeom prst="rect">
            <a:avLst/>
          </a:prstGeom>
          <a:noFill/>
        </p:spPr>
        <p:txBody>
          <a:bodyPr wrap="square" rtlCol="0">
            <a:spAutoFit/>
          </a:bodyPr>
          <a:lstStyle/>
          <a:p>
            <a:pPr algn="ctr"/>
            <a:r>
              <a:rPr lang="en-US" sz="3600" b="1" dirty="0"/>
              <a:t>Unlock Your Potential</a:t>
            </a:r>
          </a:p>
          <a:p>
            <a:pPr algn="ctr"/>
            <a:r>
              <a:rPr lang="en-US" sz="3600" b="1" dirty="0"/>
              <a:t>Inspire Change and Make a Global Impact</a:t>
            </a:r>
            <a:endParaRPr lang="en-US" dirty="0"/>
          </a:p>
          <a:p>
            <a:pPr algn="ctr"/>
            <a:r>
              <a:rPr lang="en-US" b="1" dirty="0">
                <a:solidFill>
                  <a:schemeClr val="tx2">
                    <a:lumMod val="75000"/>
                    <a:lumOff val="25000"/>
                  </a:schemeClr>
                </a:solidFill>
              </a:rPr>
              <a:t>At </a:t>
            </a:r>
            <a:r>
              <a:rPr lang="en-US" b="1" dirty="0">
                <a:solidFill>
                  <a:schemeClr val="tx2">
                    <a:lumMod val="75000"/>
                    <a:lumOff val="25000"/>
                  </a:schemeClr>
                </a:solidFill>
                <a:hlinkClick r:id="rId21"/>
              </a:rPr>
              <a:t>The Ageless Ambassador Program</a:t>
            </a:r>
            <a:r>
              <a:rPr lang="en-US" b="1" dirty="0">
                <a:solidFill>
                  <a:schemeClr val="tx2">
                    <a:lumMod val="75000"/>
                    <a:lumOff val="25000"/>
                  </a:schemeClr>
                </a:solidFill>
              </a:rPr>
              <a:t>, We:</a:t>
            </a:r>
          </a:p>
          <a:p>
            <a:endParaRPr lang="en-US" b="1" dirty="0">
              <a:solidFill>
                <a:schemeClr val="tx2">
                  <a:lumMod val="75000"/>
                  <a:lumOff val="25000"/>
                </a:schemeClr>
              </a:solidFill>
            </a:endParaRPr>
          </a:p>
          <a:p>
            <a:r>
              <a:rPr lang="en-US" sz="1400" b="1" dirty="0">
                <a:solidFill>
                  <a:schemeClr val="tx2">
                    <a:lumMod val="75000"/>
                    <a:lumOff val="25000"/>
                  </a:schemeClr>
                </a:solidFill>
              </a:rPr>
              <a:t>Empower, inspire, and train individuals to become competent, enthusiastic volunteers poised to seize opportunities for global volunteering, fostering understanding among people from diverse backgrounds and cultures. </a:t>
            </a:r>
          </a:p>
          <a:p>
            <a:endParaRPr lang="en-US" sz="1400" b="1" dirty="0">
              <a:solidFill>
                <a:schemeClr val="tx2">
                  <a:lumMod val="75000"/>
                  <a:lumOff val="25000"/>
                </a:schemeClr>
              </a:solidFill>
            </a:endParaRPr>
          </a:p>
          <a:p>
            <a:r>
              <a:rPr lang="en-US" sz="1400" b="1" dirty="0">
                <a:solidFill>
                  <a:schemeClr val="tx2">
                    <a:lumMod val="75000"/>
                    <a:lumOff val="25000"/>
                  </a:schemeClr>
                </a:solidFill>
              </a:rPr>
              <a:t>Our program is your gateway to unleashing your timeless skills, boundless energy, and innate compassion.</a:t>
            </a:r>
          </a:p>
        </p:txBody>
      </p:sp>
      <p:pic>
        <p:nvPicPr>
          <p:cNvPr id="20" name="Online Media 10" title="Introduction to The Ageless Ambassador Program">
            <a:hlinkClick r:id="" action="ppaction://media"/>
            <a:extLst>
              <a:ext uri="{FF2B5EF4-FFF2-40B4-BE49-F238E27FC236}">
                <a16:creationId xmlns:a16="http://schemas.microsoft.com/office/drawing/2014/main" id="{376BFE11-6001-822C-61AD-1E8B96458F6A}"/>
              </a:ext>
            </a:extLst>
          </p:cNvPr>
          <p:cNvPicPr>
            <a:picLocks noRot="1" noChangeAspect="1"/>
          </p:cNvPicPr>
          <p:nvPr>
            <a:videoFile r:link="rId1"/>
          </p:nvPr>
        </p:nvPicPr>
        <p:blipFill>
          <a:blip r:embed="rId22"/>
          <a:stretch>
            <a:fillRect/>
          </a:stretch>
        </p:blipFill>
        <p:spPr>
          <a:xfrm>
            <a:off x="1768327" y="4411309"/>
            <a:ext cx="3105888" cy="1754827"/>
          </a:xfrm>
          <a:prstGeom prst="rect">
            <a:avLst/>
          </a:prstGeom>
        </p:spPr>
      </p:pic>
      <p:cxnSp>
        <p:nvCxnSpPr>
          <p:cNvPr id="21" name="Straight Connector 20">
            <a:extLst>
              <a:ext uri="{FF2B5EF4-FFF2-40B4-BE49-F238E27FC236}">
                <a16:creationId xmlns:a16="http://schemas.microsoft.com/office/drawing/2014/main" id="{54B8D8D3-EF8C-CB00-FE61-5FC110AC51FC}"/>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851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4CA4B84-2963-4BD8-BDFD-BC1E87067CAF}"/>
              </a:ext>
            </a:extLst>
          </p:cNvPr>
          <p:cNvSpPr txBox="1"/>
          <p:nvPr/>
        </p:nvSpPr>
        <p:spPr>
          <a:xfrm>
            <a:off x="248093" y="223285"/>
            <a:ext cx="5709684" cy="7001917"/>
          </a:xfrm>
          <a:prstGeom prst="rect">
            <a:avLst/>
          </a:prstGeom>
          <a:noFill/>
        </p:spPr>
        <p:txBody>
          <a:bodyPr wrap="square" rtlCol="0">
            <a:spAutoFit/>
          </a:bodyPr>
          <a:lstStyle/>
          <a:p>
            <a:pPr marL="0" marR="0">
              <a:lnSpc>
                <a:spcPct val="115000"/>
              </a:lnSpc>
              <a:spcBef>
                <a:spcPts val="0"/>
              </a:spcBef>
              <a:spcAft>
                <a:spcPts val="800"/>
              </a:spcAft>
            </a:pPr>
            <a:r>
              <a:rPr lang="en-US" sz="2000" b="1" kern="0" dirty="0">
                <a:solidFill>
                  <a:schemeClr val="tx2">
                    <a:lumMod val="75000"/>
                    <a:lumOff val="25000"/>
                  </a:schemeClr>
                </a:solidFill>
                <a:effectLst/>
                <a:ea typeface="Times New Roman" panose="02020603050405020304" pitchFamily="18" charset="0"/>
                <a:cs typeface="Times New Roman" panose="02020603050405020304" pitchFamily="18" charset="0"/>
              </a:rPr>
              <a:t>Dedication </a:t>
            </a:r>
          </a:p>
          <a:p>
            <a:pPr marL="0" marR="0">
              <a:lnSpc>
                <a:spcPct val="115000"/>
              </a:lnSpc>
              <a:spcBef>
                <a:spcPts val="0"/>
              </a:spcBef>
              <a:spcAft>
                <a:spcPts val="800"/>
              </a:spcAft>
            </a:pPr>
            <a:r>
              <a:rPr lang="en-US" sz="1400" b="1" kern="0" dirty="0">
                <a:effectLst/>
                <a:ea typeface="Times New Roman" panose="02020603050405020304" pitchFamily="18" charset="0"/>
                <a:cs typeface="Times New Roman" panose="02020603050405020304" pitchFamily="18" charset="0"/>
              </a:rPr>
              <a:t>This eBook is dedicated to the incredible children, spouses, friends, neighbors, and all those who are Family Caregivers. You inspire each other and the world. May this book empower you to celebrate yourselves and your loved ones with the ultimate gift — the freedom to explore our awe-inspiring world.</a:t>
            </a:r>
            <a:endParaRPr lang="en-US" sz="14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2000" b="1" kern="0" dirty="0">
                <a:solidFill>
                  <a:schemeClr val="tx2">
                    <a:lumMod val="75000"/>
                    <a:lumOff val="25000"/>
                  </a:schemeClr>
                </a:solidFill>
                <a:effectLst/>
                <a:ea typeface="Times New Roman" panose="02020603050405020304" pitchFamily="18" charset="0"/>
                <a:cs typeface="Times New Roman" panose="02020603050405020304" pitchFamily="18" charset="0"/>
              </a:rPr>
              <a:t>The Ageless Traveler's Perspective</a:t>
            </a:r>
            <a:endParaRPr lang="en-US" sz="2000" kern="100" dirty="0">
              <a:solidFill>
                <a:schemeClr val="tx2">
                  <a:lumMod val="75000"/>
                  <a:lumOff val="25000"/>
                </a:schemeClr>
              </a:solidFill>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b="1" kern="0" dirty="0">
                <a:effectLst/>
                <a:ea typeface="Times New Roman" panose="02020603050405020304" pitchFamily="18" charset="0"/>
                <a:cs typeface="Times New Roman" panose="02020603050405020304" pitchFamily="18" charset="0"/>
              </a:rPr>
              <a:t>The Ageless Traveler is committed to championing every individual's journey to discover the world, identifying obstacles, and offering solutions. Among these challenges lies the noble responsibility of Caregiving, which often hinders travel precisely when the desire and opportunity arise. Not on our watch! Often, care recipients yearn to travel, yet they require the support of their dedicated caregivers. You, too, embody the spirit of The Ageless Traveler. By enabling caregivers to travel alone or alongside care recipients, we unlock lifelong travel for those often overlooked.</a:t>
            </a:r>
            <a:endParaRPr lang="en-US" sz="14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b="1" kern="0" dirty="0">
                <a:effectLst/>
                <a:ea typeface="Times New Roman" panose="02020603050405020304" pitchFamily="18" charset="0"/>
                <a:cs typeface="Times New Roman" panose="02020603050405020304" pitchFamily="18" charset="0"/>
              </a:rPr>
              <a:t>Years ago, during a journey through Australia, I met a woman facing early-onset Alzheimer's. I quietly sought her travel advice, to which she replied with a radiant smile, "Take the hard trips first." Her words and warmth have stayed with me ever since. My mission is to make every journey seamless or at least more manageable. Through this eBook, may we honor the Ageless Traveler's creed:</a:t>
            </a:r>
            <a:endParaRPr lang="en-US" sz="14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b="1" kern="0" dirty="0">
                <a:solidFill>
                  <a:schemeClr val="tx2">
                    <a:lumMod val="75000"/>
                    <a:lumOff val="25000"/>
                  </a:schemeClr>
                </a:solidFill>
                <a:effectLst/>
                <a:ea typeface="Times New Roman" panose="02020603050405020304" pitchFamily="18" charset="0"/>
                <a:cs typeface="Times New Roman" panose="02020603050405020304" pitchFamily="18" charset="0"/>
              </a:rPr>
              <a:t>                                        </a:t>
            </a:r>
            <a:r>
              <a:rPr lang="en-US" sz="2000" b="1" kern="0" dirty="0">
                <a:solidFill>
                  <a:schemeClr val="tx2">
                    <a:lumMod val="75000"/>
                    <a:lumOff val="25000"/>
                  </a:schemeClr>
                </a:solidFill>
                <a:effectLst/>
                <a:ea typeface="Times New Roman" panose="02020603050405020304" pitchFamily="18" charset="0"/>
                <a:cs typeface="Times New Roman" panose="02020603050405020304" pitchFamily="18" charset="0"/>
              </a:rPr>
              <a:t>Never Stop Traveling!</a:t>
            </a:r>
            <a:endParaRPr lang="en-US" sz="2000" kern="100" dirty="0">
              <a:solidFill>
                <a:schemeClr val="tx2">
                  <a:lumMod val="75000"/>
                  <a:lumOff val="25000"/>
                </a:schemeClr>
              </a:solidFill>
              <a:effectLst/>
              <a:ea typeface="Aptos" panose="020B000402020202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C61576B-536C-52AD-82C9-550E1E36E4A1}"/>
              </a:ext>
            </a:extLst>
          </p:cNvPr>
          <p:cNvPicPr>
            <a:picLocks noChangeAspect="1"/>
          </p:cNvPicPr>
          <p:nvPr/>
        </p:nvPicPr>
        <p:blipFill>
          <a:blip r:embed="rId2"/>
          <a:stretch>
            <a:fillRect/>
          </a:stretch>
        </p:blipFill>
        <p:spPr>
          <a:xfrm>
            <a:off x="6096000" y="23792"/>
            <a:ext cx="6096528" cy="6834208"/>
          </a:xfrm>
          <a:prstGeom prst="rect">
            <a:avLst/>
          </a:prstGeom>
        </p:spPr>
      </p:pic>
    </p:spTree>
    <p:extLst>
      <p:ext uri="{BB962C8B-B14F-4D97-AF65-F5344CB8AC3E}">
        <p14:creationId xmlns:p14="http://schemas.microsoft.com/office/powerpoint/2010/main" val="55047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A blue and white logo with gold stars&#10;&#10;Description automatically generated">
            <a:hlinkClick r:id="rId3"/>
            <a:extLst>
              <a:ext uri="{FF2B5EF4-FFF2-40B4-BE49-F238E27FC236}">
                <a16:creationId xmlns:a16="http://schemas.microsoft.com/office/drawing/2014/main" id="{9C556EBB-F854-9017-A891-F6769745A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827" y="3694623"/>
            <a:ext cx="4051378" cy="2620735"/>
          </a:xfrm>
          <a:prstGeom prst="rect">
            <a:avLst/>
          </a:prstGeom>
        </p:spPr>
      </p:pic>
      <p:sp>
        <p:nvSpPr>
          <p:cNvPr id="13" name="TextBox 12">
            <a:extLst>
              <a:ext uri="{FF2B5EF4-FFF2-40B4-BE49-F238E27FC236}">
                <a16:creationId xmlns:a16="http://schemas.microsoft.com/office/drawing/2014/main" id="{8D7DD4B7-9B63-C1FF-FDDF-CA90E5790F3C}"/>
              </a:ext>
            </a:extLst>
          </p:cNvPr>
          <p:cNvSpPr txBox="1"/>
          <p:nvPr/>
        </p:nvSpPr>
        <p:spPr>
          <a:xfrm>
            <a:off x="6485860" y="377447"/>
            <a:ext cx="5528930" cy="3139321"/>
          </a:xfrm>
          <a:prstGeom prst="rect">
            <a:avLst/>
          </a:prstGeom>
          <a:noFill/>
        </p:spPr>
        <p:txBody>
          <a:bodyPr wrap="square" rtlCol="0">
            <a:spAutoFit/>
          </a:bodyPr>
          <a:lstStyle/>
          <a:p>
            <a:pPr algn="ctr"/>
            <a:r>
              <a:rPr lang="en-US" sz="3600" b="1" dirty="0"/>
              <a:t>Are you a tourism industry professional?</a:t>
            </a:r>
          </a:p>
          <a:p>
            <a:endParaRPr lang="en-US" dirty="0"/>
          </a:p>
          <a:p>
            <a:r>
              <a:rPr lang="en-US" dirty="0">
                <a:hlinkClick r:id="rId3"/>
              </a:rPr>
              <a:t>Ageless Tourism Recognition </a:t>
            </a:r>
            <a:r>
              <a:rPr lang="en-US" dirty="0"/>
              <a:t>(ATR) is a key to attracting, serving and retaining 60+ travelers. With the youngest boomers reaching 60 in 2024, the demand for mature travel experiences is set to soar. Capitalize on this generational shift by becoming an ATR-recognized business.</a:t>
            </a:r>
          </a:p>
        </p:txBody>
      </p:sp>
      <p:pic>
        <p:nvPicPr>
          <p:cNvPr id="11" name="Picture 10">
            <a:extLst>
              <a:ext uri="{FF2B5EF4-FFF2-40B4-BE49-F238E27FC236}">
                <a16:creationId xmlns:a16="http://schemas.microsoft.com/office/drawing/2014/main" id="{B57EA37A-22B9-4C21-FB8A-61614E0B6638}"/>
              </a:ext>
            </a:extLst>
          </p:cNvPr>
          <p:cNvPicPr>
            <a:picLocks noChangeAspect="1"/>
          </p:cNvPicPr>
          <p:nvPr/>
        </p:nvPicPr>
        <p:blipFill>
          <a:blip r:embed="rId5"/>
          <a:stretch>
            <a:fillRect/>
          </a:stretch>
        </p:blipFill>
        <p:spPr>
          <a:xfrm>
            <a:off x="276447" y="0"/>
            <a:ext cx="5429694" cy="6747126"/>
          </a:xfrm>
          <a:prstGeom prst="rect">
            <a:avLst/>
          </a:prstGeom>
        </p:spPr>
      </p:pic>
    </p:spTree>
    <p:extLst>
      <p:ext uri="{BB962C8B-B14F-4D97-AF65-F5344CB8AC3E}">
        <p14:creationId xmlns:p14="http://schemas.microsoft.com/office/powerpoint/2010/main" val="3135922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D2073FD-59EC-2171-F717-B49864461B58}"/>
              </a:ext>
            </a:extLst>
          </p:cNvPr>
          <p:cNvPicPr>
            <a:picLocks noChangeAspect="1"/>
          </p:cNvPicPr>
          <p:nvPr/>
        </p:nvPicPr>
        <p:blipFill>
          <a:blip r:embed="rId3"/>
          <a:stretch>
            <a:fillRect/>
          </a:stretch>
        </p:blipFill>
        <p:spPr>
          <a:xfrm>
            <a:off x="-429898" y="159316"/>
            <a:ext cx="4130028" cy="1233550"/>
          </a:xfrm>
          <a:prstGeom prst="rect">
            <a:avLst/>
          </a:prstGeom>
        </p:spPr>
      </p:pic>
      <p:sp>
        <p:nvSpPr>
          <p:cNvPr id="2" name="TextBox 1">
            <a:extLst>
              <a:ext uri="{FF2B5EF4-FFF2-40B4-BE49-F238E27FC236}">
                <a16:creationId xmlns:a16="http://schemas.microsoft.com/office/drawing/2014/main" id="{9312DCC0-0CBD-2498-5333-E894B4D9DEBC}"/>
              </a:ext>
            </a:extLst>
          </p:cNvPr>
          <p:cNvSpPr txBox="1"/>
          <p:nvPr/>
        </p:nvSpPr>
        <p:spPr>
          <a:xfrm>
            <a:off x="619707" y="410119"/>
            <a:ext cx="2030818" cy="461665"/>
          </a:xfrm>
          <a:prstGeom prst="rect">
            <a:avLst/>
          </a:prstGeom>
          <a:noFill/>
        </p:spPr>
        <p:txBody>
          <a:bodyPr wrap="square" rtlCol="0">
            <a:spAutoFit/>
          </a:bodyPr>
          <a:lstStyle/>
          <a:p>
            <a:pPr algn="ctr"/>
            <a:r>
              <a:rPr lang="en-US" sz="2400" b="1" dirty="0">
                <a:solidFill>
                  <a:schemeClr val="accent1">
                    <a:lumMod val="75000"/>
                  </a:schemeClr>
                </a:solidFill>
              </a:rPr>
              <a:t>Directory</a:t>
            </a:r>
          </a:p>
        </p:txBody>
      </p:sp>
      <p:sp>
        <p:nvSpPr>
          <p:cNvPr id="8" name="TextBox 7">
            <a:extLst>
              <a:ext uri="{FF2B5EF4-FFF2-40B4-BE49-F238E27FC236}">
                <a16:creationId xmlns:a16="http://schemas.microsoft.com/office/drawing/2014/main" id="{29A7DDEF-A5A2-20CC-A0C0-63E4705C129B}"/>
              </a:ext>
            </a:extLst>
          </p:cNvPr>
          <p:cNvSpPr txBox="1"/>
          <p:nvPr/>
        </p:nvSpPr>
        <p:spPr>
          <a:xfrm>
            <a:off x="0" y="2639769"/>
            <a:ext cx="6007395" cy="4754635"/>
          </a:xfrm>
          <a:prstGeom prst="rect">
            <a:avLst/>
          </a:prstGeom>
          <a:noFill/>
        </p:spPr>
        <p:txBody>
          <a:bodyPr wrap="square" rtlCol="0">
            <a:spAutoFit/>
          </a:bodyPr>
          <a:lstStyle/>
          <a:p>
            <a:pPr marL="0" marR="0">
              <a:lnSpc>
                <a:spcPct val="115000"/>
              </a:lnSpc>
              <a:spcBef>
                <a:spcPts val="0"/>
              </a:spcBef>
              <a:spcAft>
                <a:spcPts val="800"/>
              </a:spcAft>
            </a:pPr>
            <a:r>
              <a:rPr lang="en-US" sz="1800" b="1" kern="0" dirty="0">
                <a:solidFill>
                  <a:schemeClr val="accent1">
                    <a:lumMod val="75000"/>
                  </a:schemeClr>
                </a:solidFill>
                <a:effectLst/>
                <a:ea typeface="Times New Roman" panose="02020603050405020304" pitchFamily="18" charset="0"/>
                <a:cs typeface="Times New Roman" panose="02020603050405020304" pitchFamily="18" charset="0"/>
              </a:rPr>
              <a:t>Organizations in the USA and Canada</a:t>
            </a:r>
            <a:endParaRPr lang="en-US" sz="1800" b="1" kern="100" dirty="0">
              <a:solidFill>
                <a:schemeClr val="accent1">
                  <a:lumMod val="75000"/>
                </a:schemeClr>
              </a:solidFill>
              <a:effectLst/>
              <a:ea typeface="Aptos" panose="020B0004020202020204" pitchFamily="34" charset="0"/>
              <a:cs typeface="Times New Roman" panose="02020603050405020304" pitchFamily="18" charset="0"/>
            </a:endParaRPr>
          </a:p>
          <a:p>
            <a:pPr marL="285750" marR="0" lvl="0" indent="-285750">
              <a:lnSpc>
                <a:spcPct val="115000"/>
              </a:lnSpc>
              <a:spcBef>
                <a:spcPts val="0"/>
              </a:spcBef>
              <a:spcAft>
                <a:spcPts val="0"/>
              </a:spcAft>
              <a:buFont typeface="Wingdings" panose="05000000000000000000" pitchFamily="2" charset="2"/>
              <a:buChar char="v"/>
            </a:pPr>
            <a:r>
              <a:rPr lang="en-US" sz="1400" b="1" kern="0" dirty="0">
                <a:solidFill>
                  <a:schemeClr val="accent1">
                    <a:lumMod val="75000"/>
                  </a:schemeClr>
                </a:solidFill>
                <a:ea typeface="Times New Roman" panose="02020603050405020304" pitchFamily="18" charset="0"/>
                <a:cs typeface="Times New Roman" panose="02020603050405020304" pitchFamily="18" charset="0"/>
                <a:hlinkClick r:id="rId4"/>
              </a:rPr>
              <a:t>The National Caregiver Support Program </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4"/>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offers a range of services and resources for family Caregivers. </a:t>
            </a:r>
          </a:p>
          <a:p>
            <a:pPr marL="285750" marR="0" lvl="0" indent="-285750">
              <a:lnSpc>
                <a:spcPct val="115000"/>
              </a:lnSpc>
              <a:spcBef>
                <a:spcPts val="0"/>
              </a:spcBef>
              <a:spcAft>
                <a:spcPts val="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5"/>
              </a:rPr>
              <a:t>Care for The Caregiver from Emblem Heath</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recognizes the health needs of the "silent patients" and is designed to serve as a resource.</a:t>
            </a:r>
          </a:p>
          <a:p>
            <a:pPr marL="285750" marR="0" lvl="0" indent="-285750">
              <a:lnSpc>
                <a:spcPct val="115000"/>
              </a:lnSpc>
              <a:spcBef>
                <a:spcPts val="0"/>
              </a:spcBef>
              <a:spcAft>
                <a:spcPts val="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6"/>
              </a:rPr>
              <a:t>Alzheimer's Association</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gives leads to their team of people providing daily caregiving.</a:t>
            </a:r>
          </a:p>
          <a:p>
            <a:pPr marL="285750" marR="0" lvl="0" indent="-285750">
              <a:lnSpc>
                <a:spcPct val="115000"/>
              </a:lnSpc>
              <a:spcBef>
                <a:spcPts val="0"/>
              </a:spcBef>
              <a:spcAft>
                <a:spcPts val="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7"/>
              </a:rPr>
              <a:t>Family Caregiver Alliance</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  provides quality information, support, and resources related to family caregiving.</a:t>
            </a:r>
          </a:p>
          <a:p>
            <a:pPr marL="285750" marR="0" lvl="0" indent="-285750">
              <a:lnSpc>
                <a:spcPct val="115000"/>
              </a:lnSpc>
              <a:spcBef>
                <a:spcPts val="0"/>
              </a:spcBef>
              <a:spcAft>
                <a:spcPts val="0"/>
              </a:spcAft>
              <a:buFont typeface="Wingdings" panose="05000000000000000000" pitchFamily="2" charset="2"/>
              <a:buChar char="v"/>
            </a:pPr>
            <a:r>
              <a:rPr lang="en-US" sz="1400" b="1" kern="0" dirty="0" err="1">
                <a:solidFill>
                  <a:schemeClr val="accent1">
                    <a:lumMod val="75000"/>
                  </a:schemeClr>
                </a:solidFill>
                <a:effectLst/>
                <a:ea typeface="Times New Roman" panose="02020603050405020304" pitchFamily="18" charset="0"/>
                <a:cs typeface="Times New Roman" panose="02020603050405020304" pitchFamily="18" charset="0"/>
                <a:hlinkClick r:id="rId8"/>
              </a:rPr>
              <a:t>Verywell</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8"/>
              </a:rPr>
              <a:t> Health </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providing health and wellness information by health professionals, including traveling with Alzheimer's Disease</a:t>
            </a:r>
          </a:p>
          <a:p>
            <a:pPr marL="285750" marR="0" lvl="0" indent="-285750">
              <a:lnSpc>
                <a:spcPct val="115000"/>
              </a:lnSpc>
              <a:spcBef>
                <a:spcPts val="0"/>
              </a:spcBef>
              <a:spcAft>
                <a:spcPts val="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9"/>
              </a:rPr>
              <a:t>Caregiver Action Network (CAN)</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offers educational resources, peer support, and Respite Care resources for Family Caregivers.</a:t>
            </a:r>
          </a:p>
          <a:p>
            <a:pPr marL="285750" marR="0" lvl="0" indent="-285750">
              <a:lnSpc>
                <a:spcPct val="115000"/>
              </a:lnSpc>
              <a:spcBef>
                <a:spcPts val="0"/>
              </a:spcBef>
              <a:spcAft>
                <a:spcPts val="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10"/>
              </a:rPr>
              <a:t>SATH (Society for Accessible Travel and Hospitality</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 bringing together national and international organizations of and for persons with disabilities and those organizations providing services to travelers</a:t>
            </a:r>
          </a:p>
          <a:p>
            <a:pPr marR="0" lvl="0">
              <a:lnSpc>
                <a:spcPct val="115000"/>
              </a:lnSpc>
              <a:spcBef>
                <a:spcPts val="0"/>
              </a:spcBef>
              <a:spcAft>
                <a:spcPts val="0"/>
              </a:spcAft>
            </a:pPr>
            <a:endParaRPr lang="en-US" sz="1400" kern="0" dirty="0">
              <a:solidFill>
                <a:schemeClr val="accent1">
                  <a:lumMod val="75000"/>
                </a:schemeClr>
              </a:solidFill>
              <a:effectLst/>
              <a:ea typeface="Times New Roman" panose="02020603050405020304" pitchFamily="18" charset="0"/>
              <a:cs typeface="Times New Roman" panose="02020603050405020304" pitchFamily="18" charset="0"/>
            </a:endParaRPr>
          </a:p>
          <a:p>
            <a:endParaRPr lang="en-US" dirty="0"/>
          </a:p>
        </p:txBody>
      </p:sp>
      <p:sp>
        <p:nvSpPr>
          <p:cNvPr id="9" name="TextBox 8">
            <a:extLst>
              <a:ext uri="{FF2B5EF4-FFF2-40B4-BE49-F238E27FC236}">
                <a16:creationId xmlns:a16="http://schemas.microsoft.com/office/drawing/2014/main" id="{2222E43B-F9A0-7D04-0095-1EDB0C07D48B}"/>
              </a:ext>
            </a:extLst>
          </p:cNvPr>
          <p:cNvSpPr txBox="1"/>
          <p:nvPr/>
        </p:nvSpPr>
        <p:spPr>
          <a:xfrm>
            <a:off x="6497546" y="149018"/>
            <a:ext cx="5486400" cy="2154436"/>
          </a:xfrm>
          <a:prstGeom prst="rect">
            <a:avLst/>
          </a:prstGeom>
          <a:noFill/>
        </p:spPr>
        <p:txBody>
          <a:bodyPr wrap="square" rtlCol="0">
            <a:spAutoFit/>
          </a:bodyPr>
          <a:lstStyle/>
          <a:p>
            <a:r>
              <a:rPr lang="en-US" sz="1400" b="1" dirty="0">
                <a:solidFill>
                  <a:schemeClr val="bg1"/>
                </a:solidFill>
                <a:effectLst/>
                <a:latin typeface="Arial" panose="020B0604020202020204" pitchFamily="34" charset="0"/>
                <a:ea typeface="Times New Roman" panose="02020603050405020304" pitchFamily="18" charset="0"/>
              </a:rPr>
              <a:t>For those interested in inclusion, whether you're from tourist boards, associations, NGOs, tourism-related companies, hotels, transportation, restaurants, itinerary and travel agents, age tech providers, equipment providers, pharmaceuticals, luggage, personal item providers, and more, visit us at </a:t>
            </a:r>
            <a:r>
              <a:rPr lang="en-US" sz="1400" b="1" dirty="0">
                <a:solidFill>
                  <a:schemeClr val="bg1"/>
                </a:solidFill>
                <a:effectLst/>
                <a:latin typeface="Arial" panose="020B0604020202020204" pitchFamily="34" charset="0"/>
                <a:ea typeface="Times New Roman" panose="02020603050405020304" pitchFamily="18" charset="0"/>
                <a:hlinkClick r:id="rId11">
                  <a:extLst>
                    <a:ext uri="{A12FA001-AC4F-418D-AE19-62706E023703}">
                      <ahyp:hlinkClr xmlns:ahyp="http://schemas.microsoft.com/office/drawing/2018/hyperlinkcolor" val="tx"/>
                    </a:ext>
                  </a:extLst>
                </a:hlinkClick>
              </a:rPr>
              <a:t>The Ageless Traveler and contact us</a:t>
            </a:r>
            <a:r>
              <a:rPr lang="en-US" sz="1400" b="1" dirty="0">
                <a:solidFill>
                  <a:schemeClr val="bg1"/>
                </a:solidFill>
                <a:effectLst/>
                <a:latin typeface="Arial" panose="020B0604020202020204" pitchFamily="34" charset="0"/>
                <a:ea typeface="Times New Roman" panose="02020603050405020304" pitchFamily="18" charset="0"/>
              </a:rPr>
              <a:t>. </a:t>
            </a:r>
          </a:p>
          <a:p>
            <a:endParaRPr lang="en-US" sz="1400" b="1" dirty="0">
              <a:solidFill>
                <a:schemeClr val="bg1"/>
              </a:solidFill>
              <a:latin typeface="Arial" panose="020B0604020202020204" pitchFamily="34" charset="0"/>
              <a:ea typeface="Times New Roman" panose="02020603050405020304" pitchFamily="18" charset="0"/>
            </a:endParaRPr>
          </a:p>
          <a:p>
            <a:pPr algn="ctr"/>
            <a:r>
              <a:rPr lang="en-US" b="1" dirty="0">
                <a:solidFill>
                  <a:schemeClr val="bg1"/>
                </a:solidFill>
                <a:effectLst/>
                <a:latin typeface="Arial" panose="020B0604020202020204" pitchFamily="34" charset="0"/>
                <a:ea typeface="Times New Roman" panose="02020603050405020304" pitchFamily="18" charset="0"/>
              </a:rPr>
              <a:t>Expand your reach!</a:t>
            </a:r>
          </a:p>
          <a:p>
            <a:endParaRPr lang="en-US" dirty="0"/>
          </a:p>
        </p:txBody>
      </p:sp>
      <p:sp>
        <p:nvSpPr>
          <p:cNvPr id="11" name="TextBox 10">
            <a:extLst>
              <a:ext uri="{FF2B5EF4-FFF2-40B4-BE49-F238E27FC236}">
                <a16:creationId xmlns:a16="http://schemas.microsoft.com/office/drawing/2014/main" id="{9FF0E464-5F88-9EF3-F2F6-D258EA838D89}"/>
              </a:ext>
            </a:extLst>
          </p:cNvPr>
          <p:cNvSpPr txBox="1"/>
          <p:nvPr/>
        </p:nvSpPr>
        <p:spPr>
          <a:xfrm>
            <a:off x="6184607" y="3292662"/>
            <a:ext cx="5742373" cy="3416320"/>
          </a:xfrm>
          <a:prstGeom prst="rect">
            <a:avLst/>
          </a:prstGeom>
          <a:noFill/>
        </p:spPr>
        <p:txBody>
          <a:bodyPr wrap="square" rtlCol="0">
            <a:spAutoFit/>
          </a:bodyPr>
          <a:lstStyle/>
          <a:p>
            <a:r>
              <a:rPr lang="en-US" b="1" dirty="0">
                <a:solidFill>
                  <a:schemeClr val="accent1">
                    <a:lumMod val="75000"/>
                  </a:schemeClr>
                </a:solidFill>
              </a:rPr>
              <a:t>Organizations in Australia</a:t>
            </a:r>
          </a:p>
          <a:p>
            <a:endParaRPr lang="en-US" dirty="0">
              <a:solidFill>
                <a:schemeClr val="accent1">
                  <a:lumMod val="75000"/>
                </a:schemeClr>
              </a:solidFill>
            </a:endParaRPr>
          </a:p>
          <a:p>
            <a:pPr marL="285750" indent="-285750">
              <a:buFont typeface="Wingdings" panose="05000000000000000000" pitchFamily="2" charset="2"/>
              <a:buChar char="v"/>
            </a:pPr>
            <a:r>
              <a:rPr lang="en-US" sz="1400" b="1" dirty="0">
                <a:solidFill>
                  <a:schemeClr val="accent1">
                    <a:lumMod val="75000"/>
                  </a:schemeClr>
                </a:solidFill>
                <a:hlinkClick r:id="rId12"/>
              </a:rPr>
              <a:t>Carers Australia </a:t>
            </a:r>
            <a:r>
              <a:rPr lang="en-US" sz="1400" dirty="0">
                <a:solidFill>
                  <a:schemeClr val="accent1">
                    <a:lumMod val="75000"/>
                  </a:schemeClr>
                </a:solidFill>
              </a:rPr>
              <a:t>provides advocacy, support, and resources for Carers, including information on Respite Care and travel assistance.</a:t>
            </a:r>
          </a:p>
          <a:p>
            <a:pPr marL="285750" indent="-285750">
              <a:buFont typeface="Wingdings" panose="05000000000000000000" pitchFamily="2" charset="2"/>
              <a:buChar char="v"/>
            </a:pPr>
            <a:endParaRPr lang="en-US" sz="1400" dirty="0">
              <a:solidFill>
                <a:schemeClr val="accent1">
                  <a:lumMod val="75000"/>
                </a:schemeClr>
              </a:solidFill>
            </a:endParaRPr>
          </a:p>
          <a:p>
            <a:pPr marL="285750" indent="-285750">
              <a:buFont typeface="Wingdings" panose="05000000000000000000" pitchFamily="2" charset="2"/>
              <a:buChar char="v"/>
            </a:pPr>
            <a:r>
              <a:rPr lang="en-US" sz="1400" b="1" dirty="0">
                <a:solidFill>
                  <a:schemeClr val="accent1">
                    <a:lumMod val="75000"/>
                  </a:schemeClr>
                </a:solidFill>
                <a:hlinkClick r:id="rId13"/>
              </a:rPr>
              <a:t>Australian Government Department of Social Services </a:t>
            </a:r>
            <a:r>
              <a:rPr lang="en-US" sz="1400" dirty="0">
                <a:solidFill>
                  <a:schemeClr val="accent1">
                    <a:lumMod val="75000"/>
                  </a:schemeClr>
                </a:solidFill>
              </a:rPr>
              <a:t>offers support and services for Carers, including financial assistance and Respite Care options. </a:t>
            </a:r>
          </a:p>
          <a:p>
            <a:endParaRPr lang="en-US" dirty="0">
              <a:solidFill>
                <a:schemeClr val="accent1">
                  <a:lumMod val="75000"/>
                </a:schemeClr>
              </a:solidFill>
            </a:endParaRPr>
          </a:p>
          <a:p>
            <a:r>
              <a:rPr lang="en-US" b="1" dirty="0">
                <a:solidFill>
                  <a:schemeClr val="accent1">
                    <a:lumMod val="75000"/>
                  </a:schemeClr>
                </a:solidFill>
              </a:rPr>
              <a:t>Organizations in England</a:t>
            </a:r>
          </a:p>
          <a:p>
            <a:endParaRPr lang="en-US" dirty="0">
              <a:solidFill>
                <a:schemeClr val="accent1">
                  <a:lumMod val="75000"/>
                </a:schemeClr>
              </a:solidFill>
            </a:endParaRPr>
          </a:p>
          <a:p>
            <a:pPr marL="285750" indent="-285750">
              <a:buFont typeface="Wingdings" panose="05000000000000000000" pitchFamily="2" charset="2"/>
              <a:buChar char="v"/>
            </a:pPr>
            <a:r>
              <a:rPr lang="en-US" sz="1400" b="1" dirty="0">
                <a:solidFill>
                  <a:schemeClr val="accent1">
                    <a:lumMod val="75000"/>
                  </a:schemeClr>
                </a:solidFill>
                <a:hlinkClick r:id="rId14"/>
              </a:rPr>
              <a:t>Carers U.K. </a:t>
            </a:r>
            <a:r>
              <a:rPr lang="en-US" sz="1400" dirty="0">
                <a:solidFill>
                  <a:schemeClr val="accent1">
                    <a:lumMod val="75000"/>
                  </a:schemeClr>
                </a:solidFill>
              </a:rPr>
              <a:t>provides advice, information, and support to Carers, including resources on planning travel and accessing Respite Care.</a:t>
            </a:r>
          </a:p>
          <a:p>
            <a:endParaRPr lang="en-US" sz="1400" dirty="0">
              <a:solidFill>
                <a:schemeClr val="accent1">
                  <a:lumMod val="75000"/>
                </a:schemeClr>
              </a:solidFill>
            </a:endParaRPr>
          </a:p>
        </p:txBody>
      </p:sp>
      <p:sp>
        <p:nvSpPr>
          <p:cNvPr id="6" name="TextBox 5">
            <a:extLst>
              <a:ext uri="{FF2B5EF4-FFF2-40B4-BE49-F238E27FC236}">
                <a16:creationId xmlns:a16="http://schemas.microsoft.com/office/drawing/2014/main" id="{78649A7F-1022-6869-E737-C7C10B0106F0}"/>
              </a:ext>
            </a:extLst>
          </p:cNvPr>
          <p:cNvSpPr txBox="1"/>
          <p:nvPr/>
        </p:nvSpPr>
        <p:spPr>
          <a:xfrm>
            <a:off x="3083442" y="159315"/>
            <a:ext cx="2643964" cy="2383217"/>
          </a:xfrm>
          <a:prstGeom prst="rect">
            <a:avLst/>
          </a:prstGeom>
          <a:noFill/>
        </p:spPr>
        <p:txBody>
          <a:bodyPr wrap="square" rtlCol="0">
            <a:sp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Now that you have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downloaded this eBook you will automatically  receive ongoing additions to th</a:t>
            </a:r>
            <a:r>
              <a:rPr lang="en-US" kern="100" dirty="0">
                <a:latin typeface="Aptos" panose="020B0004020202020204" pitchFamily="34" charset="0"/>
                <a:ea typeface="Aptos" panose="020B0004020202020204" pitchFamily="34" charset="0"/>
                <a:cs typeface="Times New Roman" panose="02020603050405020304" pitchFamily="18" charset="0"/>
              </a:rPr>
              <a:t>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Directory, via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eMail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12" name="TextBox 11">
            <a:extLst>
              <a:ext uri="{FF2B5EF4-FFF2-40B4-BE49-F238E27FC236}">
                <a16:creationId xmlns:a16="http://schemas.microsoft.com/office/drawing/2014/main" id="{D9CDBE84-64CE-583D-B56A-9C16873F2787}"/>
              </a:ext>
            </a:extLst>
          </p:cNvPr>
          <p:cNvSpPr txBox="1"/>
          <p:nvPr/>
        </p:nvSpPr>
        <p:spPr>
          <a:xfrm>
            <a:off x="141242" y="2239659"/>
            <a:ext cx="4979580" cy="400110"/>
          </a:xfrm>
          <a:prstGeom prst="rect">
            <a:avLst/>
          </a:prstGeom>
          <a:noFill/>
        </p:spPr>
        <p:txBody>
          <a:bodyPr wrap="square" rtlCol="0">
            <a:spAutoFit/>
          </a:bodyPr>
          <a:lstStyle/>
          <a:p>
            <a:r>
              <a:rPr lang="en-US" sz="2000" b="1" dirty="0">
                <a:solidFill>
                  <a:schemeClr val="accent1">
                    <a:lumMod val="75000"/>
                  </a:schemeClr>
                </a:solidFill>
              </a:rPr>
              <a:t>Care Giver Resources:</a:t>
            </a:r>
          </a:p>
        </p:txBody>
      </p:sp>
      <p:sp>
        <p:nvSpPr>
          <p:cNvPr id="13" name="TextBox 12">
            <a:extLst>
              <a:ext uri="{FF2B5EF4-FFF2-40B4-BE49-F238E27FC236}">
                <a16:creationId xmlns:a16="http://schemas.microsoft.com/office/drawing/2014/main" id="{455B559F-655F-7BD7-B1C8-D74AB94F4278}"/>
              </a:ext>
            </a:extLst>
          </p:cNvPr>
          <p:cNvSpPr txBox="1"/>
          <p:nvPr/>
        </p:nvSpPr>
        <p:spPr>
          <a:xfrm>
            <a:off x="6224119" y="149018"/>
            <a:ext cx="5954758" cy="3752822"/>
          </a:xfrm>
          <a:prstGeom prst="rect">
            <a:avLst/>
          </a:prstGeom>
          <a:noFill/>
        </p:spPr>
        <p:txBody>
          <a:bodyPr wrap="square" rtlCol="0">
            <a:spAutoFit/>
          </a:bodyPr>
          <a:lstStyle/>
          <a:p>
            <a:pPr marL="285750" marR="0" indent="-285750">
              <a:lnSpc>
                <a:spcPct val="115000"/>
              </a:lnSpc>
              <a:spcBef>
                <a:spcPts val="0"/>
              </a:spcBef>
              <a:spcAft>
                <a:spcPts val="800"/>
              </a:spcAft>
              <a:buFont typeface="Wingdings" panose="05000000000000000000" pitchFamily="2" charset="2"/>
              <a:buChar char="v"/>
            </a:pPr>
            <a:r>
              <a:rPr lang="en-US" sz="1400" b="1" kern="100" dirty="0">
                <a:solidFill>
                  <a:schemeClr val="accent1">
                    <a:lumMod val="75000"/>
                  </a:schemeClr>
                </a:solidFill>
                <a:effectLst/>
                <a:ea typeface="Aptos" panose="020B0004020202020204" pitchFamily="34" charset="0"/>
                <a:cs typeface="Times New Roman" panose="02020603050405020304" pitchFamily="18" charset="0"/>
                <a:hlinkClick r:id="rId15"/>
              </a:rPr>
              <a:t>The National Family Caregiver Support Program (NFCSP) </a:t>
            </a:r>
            <a:r>
              <a:rPr lang="en-US" sz="1400" kern="100" dirty="0">
                <a:solidFill>
                  <a:schemeClr val="accent1">
                    <a:lumMod val="75000"/>
                  </a:schemeClr>
                </a:solidFill>
                <a:effectLst/>
                <a:ea typeface="Aptos" panose="020B0004020202020204" pitchFamily="34" charset="0"/>
                <a:cs typeface="Times New Roman" panose="02020603050405020304" pitchFamily="18" charset="0"/>
              </a:rPr>
              <a:t>provides grants to states and territories to fund various support services that assist family and informal Caregivers.</a:t>
            </a:r>
          </a:p>
          <a:p>
            <a:pPr marL="285750" marR="0" indent="-285750">
              <a:lnSpc>
                <a:spcPct val="115000"/>
              </a:lnSpc>
              <a:spcBef>
                <a:spcPts val="0"/>
              </a:spcBef>
              <a:spcAft>
                <a:spcPts val="800"/>
              </a:spcAft>
              <a:buFont typeface="Wingdings" panose="05000000000000000000" pitchFamily="2" charset="2"/>
              <a:buChar char="v"/>
            </a:pPr>
            <a:r>
              <a:rPr lang="en-US" sz="1400" b="1" kern="100" dirty="0">
                <a:solidFill>
                  <a:schemeClr val="accent1">
                    <a:lumMod val="75000"/>
                  </a:schemeClr>
                </a:solidFill>
                <a:effectLst/>
                <a:ea typeface="Aptos" panose="020B000402020202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AARP</a:t>
            </a:r>
            <a:r>
              <a:rPr lang="en-US" sz="1400" b="1" kern="100" dirty="0">
                <a:solidFill>
                  <a:schemeClr val="accent1">
                    <a:lumMod val="75000"/>
                  </a:schemeClr>
                </a:solidFill>
                <a:effectLst/>
                <a:ea typeface="Aptos" panose="020B0004020202020204" pitchFamily="34" charset="0"/>
                <a:cs typeface="Times New Roman" panose="02020603050405020304" pitchFamily="18" charset="0"/>
              </a:rPr>
              <a:t>-</a:t>
            </a:r>
            <a:r>
              <a:rPr lang="en-US" sz="1400" kern="100" dirty="0">
                <a:solidFill>
                  <a:schemeClr val="accent1">
                    <a:lumMod val="75000"/>
                  </a:schemeClr>
                </a:solidFill>
                <a:effectLst/>
                <a:ea typeface="Aptos" panose="020B0004020202020204" pitchFamily="34" charset="0"/>
                <a:cs typeface="Times New Roman" panose="02020603050405020304" pitchFamily="18" charset="0"/>
              </a:rPr>
              <a:t>Anyone facing a family Caregiving crisis can call AARP's hotline at 877-333-5885 and seek help in English or Spanish. AARP agents who run the helpline offer resources, including the 211 Caregiver Support Program, to get help delivered by over 220 local organizations across the country. </a:t>
            </a:r>
          </a:p>
          <a:p>
            <a:pPr marL="285750" indent="-285750">
              <a:lnSpc>
                <a:spcPct val="115000"/>
              </a:lnSpc>
              <a:spcAft>
                <a:spcPts val="800"/>
              </a:spcAft>
              <a:buFont typeface="Wingdings" panose="05000000000000000000" pitchFamily="2" charset="2"/>
              <a:buChar char="v"/>
            </a:pPr>
            <a:r>
              <a:rPr lang="en-US" sz="1400" b="1" kern="100" dirty="0">
                <a:solidFill>
                  <a:schemeClr val="accent1">
                    <a:lumMod val="75000"/>
                  </a:schemeClr>
                </a:solidFill>
                <a:effectLst/>
                <a:ea typeface="Aptos" panose="020B0004020202020204" pitchFamily="34" charset="0"/>
                <a:cs typeface="Times New Roman" panose="02020603050405020304" pitchFamily="18" charset="0"/>
                <a:hlinkClick r:id="rId17"/>
              </a:rPr>
              <a:t>Aging Life Care Association  (ALCA) </a:t>
            </a:r>
            <a:r>
              <a:rPr lang="en-US" sz="1400" kern="100" dirty="0">
                <a:solidFill>
                  <a:schemeClr val="accent1">
                    <a:lumMod val="75000"/>
                  </a:schemeClr>
                </a:solidFill>
                <a:effectLst/>
                <a:ea typeface="Aptos" panose="020B0004020202020204" pitchFamily="34" charset="0"/>
                <a:cs typeface="Times New Roman" panose="02020603050405020304" pitchFamily="18" charset="0"/>
              </a:rPr>
              <a:t>a holistic, client-centered approach to caring for older adults or others facing ongoing health challenges.</a:t>
            </a:r>
          </a:p>
          <a:p>
            <a:pPr marL="285750" marR="0" indent="-285750">
              <a:lnSpc>
                <a:spcPct val="115000"/>
              </a:lnSpc>
              <a:spcBef>
                <a:spcPts val="0"/>
              </a:spcBef>
              <a:spcAft>
                <a:spcPts val="800"/>
              </a:spcAft>
              <a:buFont typeface="Wingdings" panose="05000000000000000000" pitchFamily="2" charset="2"/>
              <a:buChar char="v"/>
            </a:pPr>
            <a:endParaRPr lang="en-US" sz="1400" kern="100" dirty="0">
              <a:solidFill>
                <a:schemeClr val="accent1">
                  <a:lumMod val="75000"/>
                </a:schemeClr>
              </a:solidFill>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79231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69C78A5-78B6-19FA-7568-642078FCCCC5}"/>
              </a:ext>
            </a:extLst>
          </p:cNvPr>
          <p:cNvSpPr txBox="1"/>
          <p:nvPr/>
        </p:nvSpPr>
        <p:spPr>
          <a:xfrm>
            <a:off x="159488" y="215042"/>
            <a:ext cx="4760368" cy="400110"/>
          </a:xfrm>
          <a:prstGeom prst="rect">
            <a:avLst/>
          </a:prstGeom>
          <a:noFill/>
        </p:spPr>
        <p:txBody>
          <a:bodyPr wrap="square" rtlCol="0">
            <a:spAutoFit/>
          </a:bodyPr>
          <a:lstStyle/>
          <a:p>
            <a:r>
              <a:rPr lang="en-US" sz="2000" b="1" dirty="0">
                <a:solidFill>
                  <a:schemeClr val="accent1">
                    <a:lumMod val="75000"/>
                  </a:schemeClr>
                </a:solidFill>
              </a:rPr>
              <a:t>Specialized Dementia Travel Resources </a:t>
            </a:r>
          </a:p>
        </p:txBody>
      </p:sp>
      <p:sp>
        <p:nvSpPr>
          <p:cNvPr id="8" name="TextBox 7">
            <a:extLst>
              <a:ext uri="{FF2B5EF4-FFF2-40B4-BE49-F238E27FC236}">
                <a16:creationId xmlns:a16="http://schemas.microsoft.com/office/drawing/2014/main" id="{29A7DDEF-A5A2-20CC-A0C0-63E4705C129B}"/>
              </a:ext>
            </a:extLst>
          </p:cNvPr>
          <p:cNvSpPr txBox="1"/>
          <p:nvPr/>
        </p:nvSpPr>
        <p:spPr>
          <a:xfrm>
            <a:off x="159488" y="691115"/>
            <a:ext cx="5688419" cy="5716950"/>
          </a:xfrm>
          <a:prstGeom prst="rect">
            <a:avLst/>
          </a:prstGeom>
          <a:noFill/>
        </p:spPr>
        <p:txBody>
          <a:bodyPr wrap="square" rtlCol="0">
            <a:spAutoFit/>
          </a:bodyPr>
          <a:lstStyle/>
          <a:p>
            <a:pPr marL="0" marR="0">
              <a:lnSpc>
                <a:spcPct val="115000"/>
              </a:lnSpc>
              <a:spcBef>
                <a:spcPts val="0"/>
              </a:spcBef>
              <a:spcAft>
                <a:spcPts val="800"/>
              </a:spcAft>
            </a:pPr>
            <a:r>
              <a:rPr lang="en-US" b="1" kern="100" dirty="0">
                <a:solidFill>
                  <a:schemeClr val="accent1">
                    <a:lumMod val="75000"/>
                  </a:schemeClr>
                </a:solidFill>
                <a:effectLst/>
                <a:ea typeface="Aptos" panose="020B0004020202020204" pitchFamily="34" charset="0"/>
                <a:cs typeface="Times New Roman" panose="02020603050405020304" pitchFamily="18" charset="0"/>
              </a:rPr>
              <a:t>Organizations in the </a:t>
            </a:r>
            <a:r>
              <a:rPr lang="en-US" b="1" kern="0" dirty="0">
                <a:solidFill>
                  <a:schemeClr val="accent1">
                    <a:lumMod val="75000"/>
                  </a:schemeClr>
                </a:solidFill>
                <a:effectLst/>
                <a:ea typeface="Times New Roman" panose="02020603050405020304" pitchFamily="18" charset="0"/>
                <a:cs typeface="Times New Roman" panose="02020603050405020304" pitchFamily="18" charset="0"/>
              </a:rPr>
              <a:t>USA</a:t>
            </a:r>
            <a:endParaRPr lang="en-US" kern="100" dirty="0">
              <a:solidFill>
                <a:schemeClr val="accent1">
                  <a:lumMod val="75000"/>
                </a:schemeClr>
              </a:solidFill>
              <a:effectLst/>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v"/>
            </a:pPr>
            <a:r>
              <a:rPr lang="en-US" sz="1400" b="1" u="sng" kern="0" dirty="0">
                <a:solidFill>
                  <a:schemeClr val="accent1">
                    <a:lumMod val="75000"/>
                  </a:schemeClr>
                </a:solidFill>
                <a:effectLst/>
                <a:ea typeface="Times New Roman" panose="02020603050405020304" pitchFamily="18" charset="0"/>
                <a:cs typeface="Times New Roman" panose="02020603050405020304" pitchFamily="18" charset="0"/>
                <a:hlinkClick r:id="rId2"/>
              </a:rPr>
              <a:t>Caregiver Action Network (CAN)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offers resources and a community for Caregivers, including travel advice and support groups.</a:t>
            </a:r>
            <a:endParaRPr lang="en-US" sz="1400" kern="100" dirty="0">
              <a:solidFill>
                <a:schemeClr val="accent1">
                  <a:lumMod val="75000"/>
                </a:schemeClr>
              </a:solidFill>
              <a:effectLst/>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v"/>
            </a:pPr>
            <a:r>
              <a:rPr lang="en-US" sz="1400" b="1" u="sng" kern="0" dirty="0">
                <a:solidFill>
                  <a:schemeClr val="accent1">
                    <a:lumMod val="75000"/>
                  </a:schemeClr>
                </a:solidFill>
                <a:effectLst/>
                <a:ea typeface="Times New Roman" panose="02020603050405020304" pitchFamily="18" charset="0"/>
                <a:cs typeface="Times New Roman" panose="02020603050405020304" pitchFamily="18" charset="0"/>
                <a:hlinkClick r:id="rId3"/>
              </a:rPr>
              <a:t>Dementia Care Central</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hlinkClick r:id="rId3"/>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provides Caregiving tips, including sections on travel and outings with dementia patients.</a:t>
            </a:r>
            <a:endParaRPr lang="en-US" sz="1400" kern="100" dirty="0">
              <a:solidFill>
                <a:schemeClr val="accent1">
                  <a:lumMod val="75000"/>
                </a:schemeClr>
              </a:solidFill>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b="1" kern="0" dirty="0">
                <a:solidFill>
                  <a:schemeClr val="accent1">
                    <a:lumMod val="75000"/>
                  </a:schemeClr>
                </a:solidFill>
                <a:effectLst/>
                <a:ea typeface="Times New Roman" panose="02020603050405020304" pitchFamily="18" charset="0"/>
                <a:cs typeface="Times New Roman" panose="02020603050405020304" pitchFamily="18" charset="0"/>
              </a:rPr>
              <a:t>Organizations in the United Kingdom</a:t>
            </a:r>
            <a:endParaRPr lang="en-US" kern="100" dirty="0">
              <a:solidFill>
                <a:schemeClr val="accent1">
                  <a:lumMod val="75000"/>
                </a:schemeClr>
              </a:solidFill>
              <a:effectLst/>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v"/>
            </a:pPr>
            <a:r>
              <a:rPr lang="en-US" sz="1400" b="1" u="sng" kern="0" dirty="0">
                <a:solidFill>
                  <a:schemeClr val="accent1">
                    <a:lumMod val="75000"/>
                  </a:schemeClr>
                </a:solidFill>
                <a:effectLst/>
                <a:ea typeface="Times New Roman" panose="02020603050405020304" pitchFamily="18" charset="0"/>
                <a:cs typeface="Times New Roman" panose="02020603050405020304" pitchFamily="18" charset="0"/>
                <a:hlinkClick r:id="rId4"/>
              </a:rPr>
              <a:t>The Alzheimer's Society (U.K.)</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4"/>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 Holidays and Travel</a:t>
            </a:r>
            <a:endParaRPr lang="en-US" sz="1400" kern="100" dirty="0">
              <a:solidFill>
                <a:schemeClr val="accent1">
                  <a:lumMod val="75000"/>
                </a:schemeClr>
              </a:solidFill>
              <a:effectLst/>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v"/>
            </a:pPr>
            <a:r>
              <a:rPr lang="en-US" sz="1400" b="1" u="sng" kern="0" dirty="0">
                <a:solidFill>
                  <a:schemeClr val="accent1">
                    <a:lumMod val="75000"/>
                  </a:schemeClr>
                </a:solidFill>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Traveling with Dementia from Dementia U.K.</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 offers guidance for Caregivers planning to travel with someone who has Dementia.</a:t>
            </a:r>
            <a:r>
              <a:rPr lang="en-US" sz="1400" kern="100" dirty="0">
                <a:solidFill>
                  <a:schemeClr val="accent1">
                    <a:lumMod val="75000"/>
                  </a:schemeClr>
                </a:solidFill>
                <a:ea typeface="Times New Roman" panose="02020603050405020304" pitchFamily="18" charset="0"/>
                <a:cs typeface="Times New Roman" panose="02020603050405020304" pitchFamily="18" charset="0"/>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Their articles are full of valuable tips and strategies to help you plan a trip, whether to family gatherings or abroad. </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endParaRPr lang="en-US" sz="1400" kern="100" dirty="0">
              <a:solidFill>
                <a:schemeClr val="accent1">
                  <a:lumMod val="75000"/>
                </a:schemeClr>
              </a:solidFill>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b="1" kern="100" dirty="0">
                <a:solidFill>
                  <a:schemeClr val="accent1">
                    <a:lumMod val="75000"/>
                  </a:schemeClr>
                </a:solidFill>
                <a:effectLst/>
                <a:ea typeface="Aptos" panose="020B0004020202020204" pitchFamily="34" charset="0"/>
                <a:cs typeface="Times New Roman" panose="02020603050405020304" pitchFamily="18" charset="0"/>
              </a:rPr>
              <a:t>Organizations in </a:t>
            </a:r>
            <a:r>
              <a:rPr lang="en-US" b="1" kern="0" dirty="0">
                <a:solidFill>
                  <a:schemeClr val="accent1">
                    <a:lumMod val="75000"/>
                  </a:schemeClr>
                </a:solidFill>
                <a:effectLst/>
                <a:ea typeface="Times New Roman" panose="02020603050405020304" pitchFamily="18" charset="0"/>
                <a:cs typeface="Times New Roman" panose="02020603050405020304" pitchFamily="18" charset="0"/>
              </a:rPr>
              <a:t>Australia</a:t>
            </a:r>
            <a:endParaRPr lang="en-US" kern="100" dirty="0">
              <a:solidFill>
                <a:schemeClr val="accent1">
                  <a:lumMod val="75000"/>
                </a:schemeClr>
              </a:solidFill>
              <a:effectLst/>
              <a:ea typeface="Aptos" panose="020B0004020202020204" pitchFamily="34" charset="0"/>
              <a:cs typeface="Times New Roman" panose="02020603050405020304" pitchFamily="18" charset="0"/>
            </a:endParaRPr>
          </a:p>
          <a:p>
            <a:pPr marL="285750" marR="0" indent="-285750">
              <a:lnSpc>
                <a:spcPct val="115000"/>
              </a:lnSpc>
              <a:spcBef>
                <a:spcPts val="0"/>
              </a:spcBef>
              <a:spcAft>
                <a:spcPts val="80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6"/>
              </a:rPr>
              <a:t>Dementia Australia</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hlinkClick r:id="rId6"/>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provides resources and support for traveling with Dementia</a:t>
            </a:r>
          </a:p>
          <a:p>
            <a:pPr marL="285750" marR="0" indent="-285750">
              <a:lnSpc>
                <a:spcPct val="115000"/>
              </a:lnSpc>
              <a:spcBef>
                <a:spcPts val="0"/>
              </a:spcBef>
              <a:spcAft>
                <a:spcPts val="800"/>
              </a:spcAft>
              <a:buFont typeface="Wingdings" panose="05000000000000000000" pitchFamily="2" charset="2"/>
              <a:buChar char="v"/>
            </a:pP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hlinkClick r:id="rId7"/>
              </a:rPr>
              <a:t>Alzheimer's Queensland</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hlinkClick r:id="rId7"/>
              </a:rPr>
              <a:t> </a:t>
            </a:r>
            <a:r>
              <a:rPr lang="en-US" sz="1400" kern="0" dirty="0">
                <a:solidFill>
                  <a:schemeClr val="accent1">
                    <a:lumMod val="75000"/>
                  </a:schemeClr>
                </a:solidFill>
                <a:effectLst/>
                <a:ea typeface="Times New Roman" panose="02020603050405020304" pitchFamily="18" charset="0"/>
                <a:cs typeface="Times New Roman" panose="02020603050405020304" pitchFamily="18" charset="0"/>
              </a:rPr>
              <a:t>offers advice and resources for dementia Caregivers, including travel tips.</a:t>
            </a:r>
            <a:r>
              <a:rPr lang="en-US" sz="1400" b="1" kern="0" dirty="0">
                <a:solidFill>
                  <a:schemeClr val="accent1">
                    <a:lumMod val="75000"/>
                  </a:schemeClr>
                </a:solidFill>
                <a:effectLst/>
                <a:ea typeface="Times New Roman" panose="02020603050405020304" pitchFamily="18" charset="0"/>
                <a:cs typeface="Times New Roman" panose="02020603050405020304" pitchFamily="18" charset="0"/>
              </a:rPr>
              <a:t> </a:t>
            </a:r>
            <a:endParaRPr lang="en-US" sz="1400" kern="100" dirty="0">
              <a:solidFill>
                <a:schemeClr val="accent1">
                  <a:lumMod val="75000"/>
                </a:schemeClr>
              </a:solidFill>
              <a:effectLst/>
              <a:ea typeface="Aptos" panose="020B0004020202020204" pitchFamily="34" charset="0"/>
              <a:cs typeface="Times New Roman" panose="02020603050405020304" pitchFamily="18" charset="0"/>
            </a:endParaRPr>
          </a:p>
          <a:p>
            <a:endParaRPr lang="en-US" dirty="0"/>
          </a:p>
        </p:txBody>
      </p:sp>
      <p:sp>
        <p:nvSpPr>
          <p:cNvPr id="11" name="TextBox 10">
            <a:extLst>
              <a:ext uri="{FF2B5EF4-FFF2-40B4-BE49-F238E27FC236}">
                <a16:creationId xmlns:a16="http://schemas.microsoft.com/office/drawing/2014/main" id="{9FF0E464-5F88-9EF3-F2F6-D258EA838D89}"/>
              </a:ext>
            </a:extLst>
          </p:cNvPr>
          <p:cNvSpPr txBox="1"/>
          <p:nvPr/>
        </p:nvSpPr>
        <p:spPr>
          <a:xfrm>
            <a:off x="6096000" y="276713"/>
            <a:ext cx="5663610" cy="4216539"/>
          </a:xfrm>
          <a:prstGeom prst="rect">
            <a:avLst/>
          </a:prstGeom>
          <a:noFill/>
        </p:spPr>
        <p:txBody>
          <a:bodyPr wrap="square" rtlCol="0">
            <a:spAutoFit/>
          </a:bodyPr>
          <a:lstStyle/>
          <a:p>
            <a:r>
              <a:rPr lang="en-US" b="1" dirty="0">
                <a:solidFill>
                  <a:schemeClr val="accent1">
                    <a:lumMod val="75000"/>
                  </a:schemeClr>
                </a:solidFill>
              </a:rPr>
              <a:t>Organizations in India</a:t>
            </a:r>
          </a:p>
          <a:p>
            <a:endParaRPr lang="en-US" b="1" dirty="0">
              <a:solidFill>
                <a:schemeClr val="accent1">
                  <a:lumMod val="75000"/>
                </a:schemeClr>
              </a:solidFill>
            </a:endParaRPr>
          </a:p>
          <a:p>
            <a:pPr marL="285750" indent="-285750">
              <a:buFont typeface="Wingdings" panose="05000000000000000000" pitchFamily="2" charset="2"/>
              <a:buChar char="v"/>
            </a:pPr>
            <a:r>
              <a:rPr lang="en-US" sz="1400" b="1" dirty="0">
                <a:solidFill>
                  <a:schemeClr val="accent1">
                    <a:lumMod val="75000"/>
                  </a:schemeClr>
                </a:solidFill>
                <a:hlinkClick r:id="rId8"/>
              </a:rPr>
              <a:t>Alzheimer's and Related Disorders Society of India</a:t>
            </a:r>
            <a:r>
              <a:rPr lang="en-US" sz="1400" b="1" dirty="0">
                <a:solidFill>
                  <a:schemeClr val="accent1">
                    <a:lumMod val="75000"/>
                  </a:schemeClr>
                </a:solidFill>
              </a:rPr>
              <a:t> </a:t>
            </a:r>
            <a:r>
              <a:rPr lang="en-US" sz="1400" dirty="0">
                <a:solidFill>
                  <a:schemeClr val="accent1">
                    <a:lumMod val="75000"/>
                  </a:schemeClr>
                </a:solidFill>
              </a:rPr>
              <a:t>(ARDSI) provides support and resources for dementia Care.</a:t>
            </a:r>
          </a:p>
          <a:p>
            <a:pPr marL="285750" indent="-285750">
              <a:buFont typeface="Wingdings" panose="05000000000000000000" pitchFamily="2" charset="2"/>
              <a:buChar char="v"/>
            </a:pPr>
            <a:endParaRPr lang="en-US" sz="1400" b="1" dirty="0">
              <a:solidFill>
                <a:schemeClr val="accent1">
                  <a:lumMod val="75000"/>
                </a:schemeClr>
              </a:solidFill>
            </a:endParaRPr>
          </a:p>
          <a:p>
            <a:pPr marL="285750" indent="-285750">
              <a:buFont typeface="Wingdings" panose="05000000000000000000" pitchFamily="2" charset="2"/>
              <a:buChar char="v"/>
            </a:pPr>
            <a:r>
              <a:rPr lang="en-US" sz="1400" b="1" dirty="0">
                <a:solidFill>
                  <a:schemeClr val="accent1">
                    <a:lumMod val="75000"/>
                  </a:schemeClr>
                </a:solidFill>
                <a:hlinkClick r:id="rId9"/>
              </a:rPr>
              <a:t>Caregiver Saathi</a:t>
            </a:r>
            <a:r>
              <a:rPr lang="en-US" sz="1400" b="1" dirty="0">
                <a:solidFill>
                  <a:schemeClr val="accent1">
                    <a:lumMod val="75000"/>
                  </a:schemeClr>
                </a:solidFill>
              </a:rPr>
              <a:t> </a:t>
            </a:r>
            <a:r>
              <a:rPr lang="en-US" sz="1400" dirty="0">
                <a:solidFill>
                  <a:schemeClr val="accent1">
                    <a:lumMod val="75000"/>
                  </a:schemeClr>
                </a:solidFill>
              </a:rPr>
              <a:t>offers resources and guidance for Caregivers, including travel tips and travel assistance for those with Dementia.</a:t>
            </a:r>
          </a:p>
          <a:p>
            <a:r>
              <a:rPr lang="en-US" sz="1400" b="1" dirty="0">
                <a:solidFill>
                  <a:schemeClr val="accent1">
                    <a:lumMod val="75000"/>
                  </a:schemeClr>
                </a:solidFill>
              </a:rPr>
              <a:t> </a:t>
            </a:r>
          </a:p>
          <a:p>
            <a:r>
              <a:rPr lang="en-US" b="1" dirty="0">
                <a:solidFill>
                  <a:schemeClr val="accent1">
                    <a:lumMod val="75000"/>
                  </a:schemeClr>
                </a:solidFill>
              </a:rPr>
              <a:t>Organizations in Canada</a:t>
            </a:r>
          </a:p>
          <a:p>
            <a:endParaRPr lang="en-US" b="1" dirty="0">
              <a:solidFill>
                <a:schemeClr val="accent1">
                  <a:lumMod val="75000"/>
                </a:schemeClr>
              </a:solidFill>
            </a:endParaRPr>
          </a:p>
          <a:p>
            <a:r>
              <a:rPr lang="en-US" sz="1400" b="1" dirty="0">
                <a:solidFill>
                  <a:schemeClr val="accent1">
                    <a:lumMod val="75000"/>
                  </a:schemeClr>
                </a:solidFill>
                <a:hlinkClick r:id="rId10"/>
              </a:rPr>
              <a:t>Alzheimer Society of Canada </a:t>
            </a:r>
            <a:r>
              <a:rPr lang="en-US" sz="1400" dirty="0">
                <a:solidFill>
                  <a:schemeClr val="accent1">
                    <a:lumMod val="75000"/>
                  </a:schemeClr>
                </a:solidFill>
              </a:rPr>
              <a:t>offers travel tips and advice for Caregivers traveling with loved ones who have Dementia.</a:t>
            </a:r>
          </a:p>
          <a:p>
            <a:endParaRPr lang="en-US" sz="1400" dirty="0">
              <a:solidFill>
                <a:schemeClr val="accent1">
                  <a:lumMod val="75000"/>
                </a:schemeClr>
              </a:solidFill>
            </a:endParaRPr>
          </a:p>
          <a:p>
            <a:r>
              <a:rPr lang="en-US" sz="1400" b="1" dirty="0">
                <a:solidFill>
                  <a:schemeClr val="accent1">
                    <a:lumMod val="75000"/>
                  </a:schemeClr>
                </a:solidFill>
                <a:hlinkClick r:id="rId11"/>
              </a:rPr>
              <a:t>The Dementia Society of Ottawa </a:t>
            </a:r>
            <a:r>
              <a:rPr lang="en-US" sz="1400" dirty="0">
                <a:solidFill>
                  <a:schemeClr val="accent1">
                    <a:lumMod val="75000"/>
                  </a:schemeClr>
                </a:solidFill>
              </a:rPr>
              <a:t>provides comprehensive travel tips for dementia Caregivers.</a:t>
            </a:r>
          </a:p>
          <a:p>
            <a:endParaRPr lang="en-US" sz="1400" dirty="0">
              <a:solidFill>
                <a:schemeClr val="accent1">
                  <a:lumMod val="75000"/>
                </a:schemeClr>
              </a:solidFill>
            </a:endParaRPr>
          </a:p>
          <a:p>
            <a:r>
              <a:rPr lang="en-US" sz="1400" b="1" dirty="0">
                <a:solidFill>
                  <a:schemeClr val="accent1">
                    <a:lumMod val="75000"/>
                  </a:schemeClr>
                </a:solidFill>
                <a:hlinkClick r:id="rId12"/>
              </a:rPr>
              <a:t>Caregiver Exchange </a:t>
            </a:r>
            <a:r>
              <a:rPr lang="en-US" sz="1400" dirty="0">
                <a:solidFill>
                  <a:schemeClr val="accent1">
                    <a:lumMod val="75000"/>
                  </a:schemeClr>
                </a:solidFill>
              </a:rPr>
              <a:t>shares resources and stories from other Caregivers, including travel experiences.</a:t>
            </a:r>
          </a:p>
        </p:txBody>
      </p:sp>
      <p:sp>
        <p:nvSpPr>
          <p:cNvPr id="6" name="Rectangle: Rounded Corners 5">
            <a:extLst>
              <a:ext uri="{FF2B5EF4-FFF2-40B4-BE49-F238E27FC236}">
                <a16:creationId xmlns:a16="http://schemas.microsoft.com/office/drawing/2014/main" id="{BB767C8B-41F6-D675-4263-DDB21433CC73}"/>
              </a:ext>
            </a:extLst>
          </p:cNvPr>
          <p:cNvSpPr/>
          <p:nvPr/>
        </p:nvSpPr>
        <p:spPr>
          <a:xfrm>
            <a:off x="6308646" y="4618239"/>
            <a:ext cx="5663609" cy="19140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0B81F4CA-C302-DAA9-8B31-A18977CABAB9}"/>
              </a:ext>
            </a:extLst>
          </p:cNvPr>
          <p:cNvSpPr txBox="1"/>
          <p:nvPr/>
        </p:nvSpPr>
        <p:spPr>
          <a:xfrm>
            <a:off x="6418516" y="4618239"/>
            <a:ext cx="5486400" cy="1815882"/>
          </a:xfrm>
          <a:prstGeom prst="rect">
            <a:avLst/>
          </a:prstGeom>
          <a:noFill/>
        </p:spPr>
        <p:txBody>
          <a:bodyPr wrap="square" rtlCol="0">
            <a:spAutoFit/>
          </a:bodyPr>
          <a:lstStyle/>
          <a:p>
            <a:r>
              <a:rPr lang="en-US" sz="1400" b="1" dirty="0">
                <a:effectLst/>
                <a:latin typeface="Arial" panose="020B0604020202020204" pitchFamily="34" charset="0"/>
                <a:ea typeface="Times New Roman" panose="02020603050405020304" pitchFamily="18" charset="0"/>
              </a:rPr>
              <a:t>At the </a:t>
            </a:r>
            <a:r>
              <a:rPr lang="en-US" sz="1400" b="1" dirty="0">
                <a:effectLst/>
                <a:latin typeface="Arial" panose="020B0604020202020204" pitchFamily="34" charset="0"/>
                <a:ea typeface="Times New Roman" panose="02020603050405020304" pitchFamily="18" charset="0"/>
                <a:hlinkClick r:id="rId13"/>
              </a:rPr>
              <a:t>Aging Life Care Association</a:t>
            </a:r>
            <a:r>
              <a:rPr lang="en-US" sz="1400" b="1" dirty="0">
                <a:effectLst/>
                <a:latin typeface="Arial" panose="020B0604020202020204" pitchFamily="34" charset="0"/>
                <a:ea typeface="Times New Roman" panose="02020603050405020304" pitchFamily="18" charset="0"/>
              </a:rPr>
              <a:t>, you will find somebody to be your right-hand person when you are traveling, and that will give you peace of mind and allow you to enjoy your vacation. </a:t>
            </a:r>
          </a:p>
          <a:p>
            <a:endParaRPr lang="en-US" sz="1400" b="1" dirty="0">
              <a:latin typeface="Arial" panose="020B0604020202020204" pitchFamily="34" charset="0"/>
              <a:ea typeface="Times New Roman" panose="02020603050405020304" pitchFamily="18" charset="0"/>
            </a:endParaRPr>
          </a:p>
          <a:p>
            <a:r>
              <a:rPr lang="en-US" sz="1400" b="1" dirty="0">
                <a:effectLst/>
                <a:latin typeface="Arial" panose="020B0604020202020204" pitchFamily="34" charset="0"/>
                <a:ea typeface="Times New Roman" panose="02020603050405020304" pitchFamily="18" charset="0"/>
              </a:rPr>
              <a:t>Visit the </a:t>
            </a:r>
            <a:r>
              <a:rPr lang="en-US" sz="1400" b="1" dirty="0">
                <a:effectLst/>
                <a:latin typeface="Arial" panose="020B0604020202020204" pitchFamily="34" charset="0"/>
                <a:ea typeface="Times New Roman" panose="02020603050405020304" pitchFamily="18" charset="0"/>
                <a:hlinkClick r:id="rId13"/>
              </a:rPr>
              <a:t>Aging Life Care Association website</a:t>
            </a:r>
            <a:r>
              <a:rPr lang="en-US" sz="1400" b="1" dirty="0">
                <a:effectLst/>
                <a:latin typeface="Arial" panose="020B0604020202020204" pitchFamily="34" charset="0"/>
                <a:ea typeface="Times New Roman" panose="02020603050405020304" pitchFamily="18" charset="0"/>
              </a:rPr>
              <a:t>, put in your zip code, and find  the members of ALCA within a twenty-mile, fifty-mile, and one-hundred-mile radius, and a description of their expertise.</a:t>
            </a:r>
            <a:endParaRPr lang="en-US" dirty="0"/>
          </a:p>
        </p:txBody>
      </p:sp>
    </p:spTree>
    <p:extLst>
      <p:ext uri="{BB962C8B-B14F-4D97-AF65-F5344CB8AC3E}">
        <p14:creationId xmlns:p14="http://schemas.microsoft.com/office/powerpoint/2010/main" val="3711686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9B18350-AEEA-35DB-7E94-CBFA2D97CC95}"/>
              </a:ext>
            </a:extLst>
          </p:cNvPr>
          <p:cNvSpPr txBox="1"/>
          <p:nvPr/>
        </p:nvSpPr>
        <p:spPr>
          <a:xfrm>
            <a:off x="6497546" y="149018"/>
            <a:ext cx="5486400" cy="2154436"/>
          </a:xfrm>
          <a:prstGeom prst="rect">
            <a:avLst/>
          </a:prstGeom>
          <a:noFill/>
        </p:spPr>
        <p:txBody>
          <a:bodyPr wrap="square" rtlCol="0">
            <a:spAutoFit/>
          </a:bodyPr>
          <a:lstStyle/>
          <a:p>
            <a:r>
              <a:rPr lang="en-US" sz="1400" b="1" dirty="0">
                <a:solidFill>
                  <a:schemeClr val="bg1"/>
                </a:solidFill>
                <a:effectLst/>
                <a:latin typeface="Arial" panose="020B0604020202020204" pitchFamily="34" charset="0"/>
                <a:ea typeface="Times New Roman" panose="02020603050405020304" pitchFamily="18" charset="0"/>
              </a:rPr>
              <a:t>For those interested in inclusion, whether you're from tourist boards, associations, NGOs, tourism-related companies, hotels, transportation, restaurants, itinerary and travel agents, age tech providers, equipment providers, pharmaceuticals, luggage, personal item providers, and more, visit us at </a:t>
            </a:r>
            <a:r>
              <a:rPr lang="en-US" sz="1400" b="1" dirty="0">
                <a:solidFill>
                  <a:schemeClr val="bg1"/>
                </a:solidFill>
                <a:effectLst/>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The Ageless Traveler and contact us</a:t>
            </a:r>
            <a:r>
              <a:rPr lang="en-US" sz="1400" b="1" dirty="0">
                <a:solidFill>
                  <a:schemeClr val="bg1"/>
                </a:solidFill>
                <a:effectLst/>
                <a:latin typeface="Arial" panose="020B0604020202020204" pitchFamily="34" charset="0"/>
                <a:ea typeface="Times New Roman" panose="02020603050405020304" pitchFamily="18" charset="0"/>
              </a:rPr>
              <a:t>. </a:t>
            </a:r>
          </a:p>
          <a:p>
            <a:endParaRPr lang="en-US" sz="1400" b="1" dirty="0">
              <a:solidFill>
                <a:schemeClr val="bg1"/>
              </a:solidFill>
              <a:latin typeface="Arial" panose="020B0604020202020204" pitchFamily="34" charset="0"/>
              <a:ea typeface="Times New Roman" panose="02020603050405020304" pitchFamily="18" charset="0"/>
            </a:endParaRPr>
          </a:p>
          <a:p>
            <a:pPr algn="ctr"/>
            <a:r>
              <a:rPr lang="en-US" b="1" dirty="0">
                <a:solidFill>
                  <a:schemeClr val="bg1"/>
                </a:solidFill>
                <a:effectLst/>
                <a:latin typeface="Arial" panose="020B0604020202020204" pitchFamily="34" charset="0"/>
                <a:ea typeface="Times New Roman" panose="02020603050405020304" pitchFamily="18" charset="0"/>
              </a:rPr>
              <a:t>Expand your reach!</a:t>
            </a:r>
          </a:p>
          <a:p>
            <a:endParaRPr lang="en-US" dirty="0"/>
          </a:p>
        </p:txBody>
      </p:sp>
      <p:sp>
        <p:nvSpPr>
          <p:cNvPr id="9" name="TextBox 8">
            <a:extLst>
              <a:ext uri="{FF2B5EF4-FFF2-40B4-BE49-F238E27FC236}">
                <a16:creationId xmlns:a16="http://schemas.microsoft.com/office/drawing/2014/main" id="{8C80699A-7565-B6E1-D466-7D5C0998DC20}"/>
              </a:ext>
            </a:extLst>
          </p:cNvPr>
          <p:cNvSpPr txBox="1"/>
          <p:nvPr/>
        </p:nvSpPr>
        <p:spPr>
          <a:xfrm>
            <a:off x="159488" y="215042"/>
            <a:ext cx="4760368" cy="400110"/>
          </a:xfrm>
          <a:prstGeom prst="rect">
            <a:avLst/>
          </a:prstGeom>
          <a:noFill/>
        </p:spPr>
        <p:txBody>
          <a:bodyPr wrap="square" rtlCol="0">
            <a:spAutoFit/>
          </a:bodyPr>
          <a:lstStyle/>
          <a:p>
            <a:r>
              <a:rPr lang="en-US" sz="2000" b="1" dirty="0">
                <a:solidFill>
                  <a:schemeClr val="accent1">
                    <a:lumMod val="75000"/>
                  </a:schemeClr>
                </a:solidFill>
              </a:rPr>
              <a:t>From Our Panel of Experts</a:t>
            </a:r>
          </a:p>
        </p:txBody>
      </p:sp>
      <p:pic>
        <p:nvPicPr>
          <p:cNvPr id="11" name="Picture 10" descr="A person and person sitting on a dock&#10;&#10;Description automatically generated">
            <a:extLst>
              <a:ext uri="{FF2B5EF4-FFF2-40B4-BE49-F238E27FC236}">
                <a16:creationId xmlns:a16="http://schemas.microsoft.com/office/drawing/2014/main" id="{FFCDEDC0-9033-B0B6-94C0-CD185DDE2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81" y="831333"/>
            <a:ext cx="1731778" cy="2597667"/>
          </a:xfrm>
          <a:prstGeom prst="rect">
            <a:avLst/>
          </a:prstGeom>
        </p:spPr>
      </p:pic>
      <p:pic>
        <p:nvPicPr>
          <p:cNvPr id="15" name="Picture 14" descr="A close up of sunglasses&#10;&#10;Description automatically generated">
            <a:extLst>
              <a:ext uri="{FF2B5EF4-FFF2-40B4-BE49-F238E27FC236}">
                <a16:creationId xmlns:a16="http://schemas.microsoft.com/office/drawing/2014/main" id="{37898BFE-5B07-0BB3-46A5-3F5447089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1" y="3744654"/>
            <a:ext cx="1731778" cy="2597666"/>
          </a:xfrm>
          <a:prstGeom prst="rect">
            <a:avLst/>
          </a:prstGeom>
        </p:spPr>
      </p:pic>
      <p:pic>
        <p:nvPicPr>
          <p:cNvPr id="17" name="Picture 16" descr="A book cover of a person holding hands&#10;&#10;Description automatically generated">
            <a:extLst>
              <a:ext uri="{FF2B5EF4-FFF2-40B4-BE49-F238E27FC236}">
                <a16:creationId xmlns:a16="http://schemas.microsoft.com/office/drawing/2014/main" id="{06A71D70-3DFE-D2F2-71DF-FD732796F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440" y="781050"/>
            <a:ext cx="1724025" cy="2647950"/>
          </a:xfrm>
          <a:prstGeom prst="rect">
            <a:avLst/>
          </a:prstGeom>
        </p:spPr>
      </p:pic>
      <p:pic>
        <p:nvPicPr>
          <p:cNvPr id="19" name="Picture 18" descr="A blue book cover with yellow text&#10;&#10;Description automatically generated">
            <a:extLst>
              <a:ext uri="{FF2B5EF4-FFF2-40B4-BE49-F238E27FC236}">
                <a16:creationId xmlns:a16="http://schemas.microsoft.com/office/drawing/2014/main" id="{4BA46368-0DEC-8A1C-4A37-89ED26EE4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160" y="3653112"/>
            <a:ext cx="1749305" cy="2689207"/>
          </a:xfrm>
          <a:prstGeom prst="rect">
            <a:avLst/>
          </a:prstGeom>
        </p:spPr>
      </p:pic>
      <p:pic>
        <p:nvPicPr>
          <p:cNvPr id="21" name="Picture 20" descr="A black background with a black square&#10;&#10;Description automatically generated">
            <a:extLst>
              <a:ext uri="{FF2B5EF4-FFF2-40B4-BE49-F238E27FC236}">
                <a16:creationId xmlns:a16="http://schemas.microsoft.com/office/drawing/2014/main" id="{4F7DE0ED-D688-F1E5-39C1-5EEB8567D525}"/>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09274" y="5043487"/>
            <a:ext cx="453855" cy="229568"/>
          </a:xfrm>
          <a:prstGeom prst="rect">
            <a:avLst/>
          </a:prstGeom>
        </p:spPr>
      </p:pic>
      <p:pic>
        <p:nvPicPr>
          <p:cNvPr id="2" name="Picture 1" descr="A book cover with a picture of a body of water and a rock cliff&#10;&#10;Description automatically generated">
            <a:extLst>
              <a:ext uri="{FF2B5EF4-FFF2-40B4-BE49-F238E27FC236}">
                <a16:creationId xmlns:a16="http://schemas.microsoft.com/office/drawing/2014/main" id="{1AB82B24-8817-1108-0373-4CDA87DC6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7600" y="1190848"/>
            <a:ext cx="5879801" cy="4348716"/>
          </a:xfrm>
          <a:prstGeom prst="rect">
            <a:avLst/>
          </a:prstGeom>
        </p:spPr>
      </p:pic>
      <p:sp>
        <p:nvSpPr>
          <p:cNvPr id="5" name="Rectangle: Rounded Corners 4">
            <a:extLst>
              <a:ext uri="{FF2B5EF4-FFF2-40B4-BE49-F238E27FC236}">
                <a16:creationId xmlns:a16="http://schemas.microsoft.com/office/drawing/2014/main" id="{BD08AE3E-0112-F843-91DF-D1779B88E4A5}"/>
              </a:ext>
            </a:extLst>
          </p:cNvPr>
          <p:cNvSpPr/>
          <p:nvPr/>
        </p:nvSpPr>
        <p:spPr>
          <a:xfrm>
            <a:off x="8240233" y="5866342"/>
            <a:ext cx="2264737" cy="64633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8D2202-B3B9-6683-E511-D5E7CD19DD84}"/>
              </a:ext>
            </a:extLst>
          </p:cNvPr>
          <p:cNvSpPr txBox="1"/>
          <p:nvPr/>
        </p:nvSpPr>
        <p:spPr>
          <a:xfrm>
            <a:off x="8389090" y="5866342"/>
            <a:ext cx="1967024" cy="646331"/>
          </a:xfrm>
          <a:prstGeom prst="rect">
            <a:avLst/>
          </a:prstGeom>
          <a:noFill/>
        </p:spPr>
        <p:txBody>
          <a:bodyPr wrap="square" rtlCol="0">
            <a:spAutoFit/>
          </a:bodyPr>
          <a:lstStyle/>
          <a:p>
            <a:r>
              <a:rPr lang="en-US" b="1" dirty="0">
                <a:solidFill>
                  <a:schemeClr val="bg1"/>
                </a:solidFill>
                <a:hlinkClick r:id="rId9">
                  <a:extLst>
                    <a:ext uri="{A12FA001-AC4F-418D-AE19-62706E023703}">
                      <ahyp:hlinkClr xmlns:ahyp="http://schemas.microsoft.com/office/drawing/2018/hyperlinkcolor" val="tx"/>
                    </a:ext>
                  </a:extLst>
                </a:hlinkClick>
              </a:rPr>
              <a:t>Download Your </a:t>
            </a:r>
          </a:p>
          <a:p>
            <a:r>
              <a:rPr lang="en-US" b="1" dirty="0">
                <a:solidFill>
                  <a:schemeClr val="bg1"/>
                </a:solidFill>
                <a:hlinkClick r:id="rId9">
                  <a:extLst>
                    <a:ext uri="{A12FA001-AC4F-418D-AE19-62706E023703}">
                      <ahyp:hlinkClr xmlns:ahyp="http://schemas.microsoft.com/office/drawing/2018/hyperlinkcolor" val="tx"/>
                    </a:ext>
                  </a:extLst>
                </a:hlinkClick>
              </a:rPr>
              <a:t>Free Copy, Here</a:t>
            </a:r>
            <a:endParaRPr lang="en-US" b="1" dirty="0">
              <a:solidFill>
                <a:schemeClr val="bg1"/>
              </a:solidFill>
            </a:endParaRPr>
          </a:p>
        </p:txBody>
      </p:sp>
      <p:sp>
        <p:nvSpPr>
          <p:cNvPr id="7" name="TextBox 6">
            <a:extLst>
              <a:ext uri="{FF2B5EF4-FFF2-40B4-BE49-F238E27FC236}">
                <a16:creationId xmlns:a16="http://schemas.microsoft.com/office/drawing/2014/main" id="{8F1F6E69-FDC3-0846-F9E9-8AD60C9B69A6}"/>
              </a:ext>
            </a:extLst>
          </p:cNvPr>
          <p:cNvSpPr txBox="1"/>
          <p:nvPr/>
        </p:nvSpPr>
        <p:spPr>
          <a:xfrm>
            <a:off x="6357827" y="311509"/>
            <a:ext cx="5699345" cy="523220"/>
          </a:xfrm>
          <a:prstGeom prst="rect">
            <a:avLst/>
          </a:prstGeom>
          <a:noFill/>
        </p:spPr>
        <p:txBody>
          <a:bodyPr wrap="square" rtlCol="0">
            <a:spAutoFit/>
          </a:bodyPr>
          <a:lstStyle/>
          <a:p>
            <a:pPr algn="ctr"/>
            <a:r>
              <a:rPr lang="en-US" sz="2800" b="1" dirty="0">
                <a:solidFill>
                  <a:schemeClr val="accent6">
                    <a:lumMod val="75000"/>
                  </a:schemeClr>
                </a:solidFill>
              </a:rPr>
              <a:t>How to Travel in Luxury for Less</a:t>
            </a:r>
          </a:p>
        </p:txBody>
      </p:sp>
    </p:spTree>
    <p:extLst>
      <p:ext uri="{BB962C8B-B14F-4D97-AF65-F5344CB8AC3E}">
        <p14:creationId xmlns:p14="http://schemas.microsoft.com/office/powerpoint/2010/main" val="689592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1077218"/>
          </a:xfrm>
          <a:prstGeom prst="rect">
            <a:avLst/>
          </a:prstGeom>
          <a:noFill/>
        </p:spPr>
        <p:txBody>
          <a:bodyPr wrap="square" rtlCol="0">
            <a:spAutoFit/>
          </a:bodyPr>
          <a:lstStyle/>
          <a:p>
            <a:r>
              <a:rPr lang="en-US" sz="3200" b="1" dirty="0">
                <a:solidFill>
                  <a:schemeClr val="tx2">
                    <a:lumMod val="75000"/>
                    <a:lumOff val="25000"/>
                  </a:schemeClr>
                </a:solidFill>
              </a:rPr>
              <a:t>Get Ready To Overcome Your Travel Barriers </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70121" y="1162278"/>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7AAE88AE-92F3-9B78-177A-E3540E00A789}"/>
              </a:ext>
            </a:extLst>
          </p:cNvPr>
          <p:cNvSpPr txBox="1"/>
          <p:nvPr/>
        </p:nvSpPr>
        <p:spPr>
          <a:xfrm>
            <a:off x="170121" y="1307804"/>
            <a:ext cx="5454502" cy="3970318"/>
          </a:xfrm>
          <a:prstGeom prst="rect">
            <a:avLst/>
          </a:prstGeom>
          <a:noFill/>
        </p:spPr>
        <p:txBody>
          <a:bodyPr wrap="square" rtlCol="0">
            <a:spAutoFit/>
          </a:bodyPr>
          <a:lstStyle/>
          <a:p>
            <a:r>
              <a:rPr lang="en-US" b="1" dirty="0"/>
              <a:t>Travel Makes You A Better Caregiver</a:t>
            </a:r>
          </a:p>
          <a:p>
            <a:r>
              <a:rPr lang="en-US" dirty="0"/>
              <a:t>Travel is not just a luxury; it is essential for mental health, physical well-being, and spiritual rejuvenation. Maintaining your health and well-being directly impacts the quality of Care you can provide. Postponing travel indefinitely due to Caregiving responsibilities can lead to burnout and stress</a:t>
            </a:r>
          </a:p>
          <a:p>
            <a:endParaRPr lang="en-US" dirty="0"/>
          </a:p>
          <a:p>
            <a:r>
              <a:rPr lang="en-US" b="1" dirty="0"/>
              <a:t>Travel Makes You A Better Care Recipient</a:t>
            </a:r>
          </a:p>
          <a:p>
            <a:r>
              <a:rPr lang="en-US" dirty="0"/>
              <a:t>It's a big world, and when you have challenges, your world can get as small as your worries and fears. Traveling takes you out of yourself, as does your generosity in graciously giving your Caregiver a chance to travel. </a:t>
            </a:r>
          </a:p>
        </p:txBody>
      </p:sp>
      <p:pic>
        <p:nvPicPr>
          <p:cNvPr id="14" name="Picture 13" descr="A person with glasses hugging another person&#10;&#10;Description automatically generated">
            <a:extLst>
              <a:ext uri="{FF2B5EF4-FFF2-40B4-BE49-F238E27FC236}">
                <a16:creationId xmlns:a16="http://schemas.microsoft.com/office/drawing/2014/main" id="{53BE9E61-3670-9AA9-FF2A-90CC1D00E9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5597" y="5278122"/>
            <a:ext cx="4288663" cy="1494817"/>
          </a:xfrm>
          <a:prstGeom prst="rect">
            <a:avLst/>
          </a:prstGeom>
        </p:spPr>
      </p:pic>
      <p:sp>
        <p:nvSpPr>
          <p:cNvPr id="15" name="Oval 14">
            <a:extLst>
              <a:ext uri="{FF2B5EF4-FFF2-40B4-BE49-F238E27FC236}">
                <a16:creationId xmlns:a16="http://schemas.microsoft.com/office/drawing/2014/main" id="{8375B38E-8FEF-4CEB-C1A0-8CE03592AEE7}"/>
              </a:ext>
            </a:extLst>
          </p:cNvPr>
          <p:cNvSpPr/>
          <p:nvPr/>
        </p:nvSpPr>
        <p:spPr>
          <a:xfrm>
            <a:off x="903766" y="5278122"/>
            <a:ext cx="1765005" cy="14674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1C49E2A6-4486-A700-8028-1EC9B240B47B}"/>
              </a:ext>
            </a:extLst>
          </p:cNvPr>
          <p:cNvSpPr txBox="1"/>
          <p:nvPr/>
        </p:nvSpPr>
        <p:spPr>
          <a:xfrm>
            <a:off x="1059512" y="5517699"/>
            <a:ext cx="1609259" cy="1015663"/>
          </a:xfrm>
          <a:prstGeom prst="rect">
            <a:avLst/>
          </a:prstGeom>
          <a:noFill/>
        </p:spPr>
        <p:txBody>
          <a:bodyPr wrap="square" rtlCol="0">
            <a:spAutoFit/>
          </a:bodyPr>
          <a:lstStyle/>
          <a:p>
            <a:r>
              <a:rPr lang="en-US" sz="1000" b="1" dirty="0"/>
              <a:t>What's different about The </a:t>
            </a:r>
            <a:r>
              <a:rPr lang="en-US" sz="1000" b="1" dirty="0">
                <a:hlinkClick r:id="rId4">
                  <a:extLst>
                    <a:ext uri="{A12FA001-AC4F-418D-AE19-62706E023703}">
                      <ahyp:hlinkClr xmlns:ahyp="http://schemas.microsoft.com/office/drawing/2018/hyperlinkcolor" val="tx"/>
                    </a:ext>
                  </a:extLst>
                </a:hlinkClick>
              </a:rPr>
              <a:t>Ageless Traveler Podcast</a:t>
            </a:r>
            <a:r>
              <a:rPr lang="en-US" sz="1000" b="1" dirty="0"/>
              <a:t>? We tell it like it is. We cover topics no one discusses…but we do!</a:t>
            </a:r>
          </a:p>
        </p:txBody>
      </p:sp>
      <p:pic>
        <p:nvPicPr>
          <p:cNvPr id="4" name="Picture 3">
            <a:extLst>
              <a:ext uri="{FF2B5EF4-FFF2-40B4-BE49-F238E27FC236}">
                <a16:creationId xmlns:a16="http://schemas.microsoft.com/office/drawing/2014/main" id="{440B8201-43DC-3598-7D2A-5947558DF774}"/>
              </a:ext>
            </a:extLst>
          </p:cNvPr>
          <p:cNvPicPr>
            <a:picLocks noChangeAspect="1"/>
          </p:cNvPicPr>
          <p:nvPr/>
        </p:nvPicPr>
        <p:blipFill>
          <a:blip r:embed="rId5"/>
          <a:stretch>
            <a:fillRect/>
          </a:stretch>
        </p:blipFill>
        <p:spPr>
          <a:xfrm>
            <a:off x="5679018" y="85060"/>
            <a:ext cx="6512982" cy="6858000"/>
          </a:xfrm>
          <a:prstGeom prst="rect">
            <a:avLst/>
          </a:prstGeom>
        </p:spPr>
      </p:pic>
    </p:spTree>
    <p:extLst>
      <p:ext uri="{BB962C8B-B14F-4D97-AF65-F5344CB8AC3E}">
        <p14:creationId xmlns:p14="http://schemas.microsoft.com/office/powerpoint/2010/main" val="1330817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1077218"/>
          </a:xfrm>
          <a:prstGeom prst="rect">
            <a:avLst/>
          </a:prstGeom>
          <a:noFill/>
        </p:spPr>
        <p:txBody>
          <a:bodyPr wrap="square" rtlCol="0">
            <a:spAutoFit/>
          </a:bodyPr>
          <a:lstStyle/>
          <a:p>
            <a:r>
              <a:rPr lang="en-US" sz="3200" b="1" dirty="0">
                <a:solidFill>
                  <a:schemeClr val="tx2">
                    <a:lumMod val="75000"/>
                    <a:lumOff val="25000"/>
                  </a:schemeClr>
                </a:solidFill>
              </a:rPr>
              <a:t>Travel Strengthens Self-Determination</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70121" y="1162278"/>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09290" y="94151"/>
            <a:ext cx="3066554" cy="4682967"/>
          </a:xfrm>
          <a:prstGeom prst="rect">
            <a:avLst/>
          </a:prstGeom>
        </p:spPr>
      </p:pic>
      <p:sp>
        <p:nvSpPr>
          <p:cNvPr id="20" name="TextBox 19">
            <a:extLst>
              <a:ext uri="{FF2B5EF4-FFF2-40B4-BE49-F238E27FC236}">
                <a16:creationId xmlns:a16="http://schemas.microsoft.com/office/drawing/2014/main" id="{8578A888-8606-C30B-C21B-6C76FA9415B9}"/>
              </a:ext>
            </a:extLst>
          </p:cNvPr>
          <p:cNvSpPr txBox="1"/>
          <p:nvPr/>
        </p:nvSpPr>
        <p:spPr>
          <a:xfrm>
            <a:off x="166410" y="1380659"/>
            <a:ext cx="3040912" cy="5509200"/>
          </a:xfrm>
          <a:prstGeom prst="rect">
            <a:avLst/>
          </a:prstGeom>
          <a:noFill/>
        </p:spPr>
        <p:txBody>
          <a:bodyPr wrap="square" rtlCol="0">
            <a:spAutoFit/>
          </a:bodyPr>
          <a:lstStyle/>
          <a:p>
            <a:r>
              <a:rPr lang="en-US" sz="1400" b="1" dirty="0"/>
              <a:t>What Is Self-Determination?</a:t>
            </a:r>
          </a:p>
          <a:p>
            <a:endParaRPr lang="en-US" sz="1300" dirty="0"/>
          </a:p>
          <a:p>
            <a:r>
              <a:rPr lang="en-US" sz="1300" dirty="0"/>
              <a:t>Self-determination indicates the ability to control your own life, be self-motivated, and grow in fulfillment. </a:t>
            </a:r>
          </a:p>
          <a:p>
            <a:r>
              <a:rPr lang="en-US" sz="1300" dirty="0"/>
              <a:t>This definition was promoted as a premise of good mental health by psychologists Edward Deci and Richard Ryan, in their 1985 book </a:t>
            </a:r>
            <a:r>
              <a:rPr lang="en-US" sz="1300" b="1" i="1" dirty="0"/>
              <a:t>Self-Determination and Intrinsic Motivation in Human Behavior</a:t>
            </a:r>
            <a:r>
              <a:rPr lang="en-US" sz="1300" dirty="0"/>
              <a:t>. </a:t>
            </a:r>
          </a:p>
          <a:p>
            <a:endParaRPr lang="en-US" sz="1300" dirty="0"/>
          </a:p>
          <a:p>
            <a:r>
              <a:rPr lang="en-US" sz="1300" dirty="0"/>
              <a:t>They developed a theory of motivation that suggests people tend to be driven by a need to grow and gain fulfillment. </a:t>
            </a:r>
          </a:p>
          <a:p>
            <a:endParaRPr lang="en-US" sz="1300" dirty="0"/>
          </a:p>
          <a:p>
            <a:r>
              <a:rPr lang="en-US" sz="1300" dirty="0"/>
              <a:t>Self-determination is vital to maintaining a sense of autonomy and independence while providing Care for a loved one. Caregiving is not a one-size-fits-all role, and by embracing self-determination, you can tailor your Caregiving approach to meet the specific needs and preferences of your loved one. This can help to foster a sense of empowerment and fulfillment in both you and your loved one.</a:t>
            </a:r>
          </a:p>
        </p:txBody>
      </p:sp>
      <p:sp>
        <p:nvSpPr>
          <p:cNvPr id="21" name="TextBox 20">
            <a:extLst>
              <a:ext uri="{FF2B5EF4-FFF2-40B4-BE49-F238E27FC236}">
                <a16:creationId xmlns:a16="http://schemas.microsoft.com/office/drawing/2014/main" id="{8BC8A1EA-0453-06A1-166F-058BE1ADFB9F}"/>
              </a:ext>
            </a:extLst>
          </p:cNvPr>
          <p:cNvSpPr txBox="1"/>
          <p:nvPr/>
        </p:nvSpPr>
        <p:spPr>
          <a:xfrm>
            <a:off x="3100869" y="1380658"/>
            <a:ext cx="3040912" cy="5539978"/>
          </a:xfrm>
          <a:prstGeom prst="rect">
            <a:avLst/>
          </a:prstGeom>
          <a:noFill/>
        </p:spPr>
        <p:txBody>
          <a:bodyPr wrap="square" rtlCol="0">
            <a:spAutoFit/>
          </a:bodyPr>
          <a:lstStyle/>
          <a:p>
            <a:r>
              <a:rPr lang="en-US" sz="1400" b="1" dirty="0"/>
              <a:t>Traveling Builds Self-Determination</a:t>
            </a:r>
          </a:p>
          <a:p>
            <a:endParaRPr lang="en-US" sz="1300" dirty="0"/>
          </a:p>
          <a:p>
            <a:r>
              <a:rPr lang="en-US" sz="1300" dirty="0"/>
              <a:t>Self-determination plays a crucial role in Caregiving, especially when it comes to caring for senior family members or loved ones with chronic illnesses, mental health conditions, or physical challenges. </a:t>
            </a:r>
          </a:p>
          <a:p>
            <a:endParaRPr lang="en-US" sz="1300" dirty="0"/>
          </a:p>
          <a:p>
            <a:r>
              <a:rPr lang="en-US" sz="1300" dirty="0"/>
              <a:t>The ability to make choices and decisions about one's Care and the Care of others is essential in providing the best possible support and assistance.  As a Caregiver, it is important to empower yourself and your loved one by embracing self-determination in all aspects of Caregiving</a:t>
            </a:r>
          </a:p>
          <a:p>
            <a:endParaRPr lang="en-US" sz="1300" dirty="0"/>
          </a:p>
          <a:p>
            <a:r>
              <a:rPr lang="en-US" sz="1400" b="1" dirty="0"/>
              <a:t>Boost Confidence </a:t>
            </a:r>
          </a:p>
          <a:p>
            <a:endParaRPr lang="en-US" sz="1400" b="1" dirty="0"/>
          </a:p>
          <a:p>
            <a:r>
              <a:rPr lang="en-US" sz="1300" dirty="0"/>
              <a:t>Caregivers may feel restricted by their Caregiving duties, but traveling can help them regain a sense of control over their lives, which can boost their confidence and self-esteem.</a:t>
            </a:r>
          </a:p>
          <a:p>
            <a:endParaRPr lang="en-US" sz="1300" dirty="0"/>
          </a:p>
        </p:txBody>
      </p:sp>
      <p:sp>
        <p:nvSpPr>
          <p:cNvPr id="22" name="TextBox 21">
            <a:extLst>
              <a:ext uri="{FF2B5EF4-FFF2-40B4-BE49-F238E27FC236}">
                <a16:creationId xmlns:a16="http://schemas.microsoft.com/office/drawing/2014/main" id="{F86FBB02-EFBF-102A-7EFC-8AD6E326BB97}"/>
              </a:ext>
            </a:extLst>
          </p:cNvPr>
          <p:cNvSpPr txBox="1"/>
          <p:nvPr/>
        </p:nvSpPr>
        <p:spPr>
          <a:xfrm>
            <a:off x="8218485" y="150323"/>
            <a:ext cx="3803394" cy="4524315"/>
          </a:xfrm>
          <a:prstGeom prst="rect">
            <a:avLst/>
          </a:prstGeom>
          <a:noFill/>
        </p:spPr>
        <p:txBody>
          <a:bodyPr wrap="square" rtlCol="0">
            <a:spAutoFit/>
          </a:bodyPr>
          <a:lstStyle/>
          <a:p>
            <a:r>
              <a:rPr lang="en-US" sz="1400" b="1" dirty="0"/>
              <a:t>Travel Transforms</a:t>
            </a:r>
          </a:p>
          <a:p>
            <a:endParaRPr lang="en-US" sz="1300" dirty="0"/>
          </a:p>
          <a:p>
            <a:r>
              <a:rPr lang="en-US" sz="1300" dirty="0"/>
              <a:t>For spouses and partners of individuals with Dementia, Parkinson's, Alzheimer's, or other age-related conditions, self-determination is essential in maintaining a sense of purpose and identity. By taking the time to prioritize your own needs and desires, you can better support your loved one and ensure that both of you can navigate the challenges of Caregiving together. </a:t>
            </a:r>
          </a:p>
          <a:p>
            <a:endParaRPr lang="en-US" sz="1300" dirty="0"/>
          </a:p>
          <a:p>
            <a:r>
              <a:rPr lang="en-US" sz="1400" b="1" dirty="0"/>
              <a:t>Relax</a:t>
            </a:r>
          </a:p>
          <a:p>
            <a:endParaRPr lang="en-US" sz="1300" dirty="0"/>
          </a:p>
          <a:p>
            <a:r>
              <a:rPr lang="en-US" sz="1300" dirty="0"/>
              <a:t>One of the key benefits of traveling as a family Caregiver is the opportunity for Respite and relaxation. Caregiving can be physically and emotionally draining, so having a change of scenery can provide much-needed relief. Traveling allows Caregivers to take a break from their responsibilities and focus on enjoying themselves and creating positive experiences with their loved ones.</a:t>
            </a:r>
          </a:p>
        </p:txBody>
      </p:sp>
      <p:sp>
        <p:nvSpPr>
          <p:cNvPr id="26" name="TextBox 25">
            <a:extLst>
              <a:ext uri="{FF2B5EF4-FFF2-40B4-BE49-F238E27FC236}">
                <a16:creationId xmlns:a16="http://schemas.microsoft.com/office/drawing/2014/main" id="{471EF1DC-471D-D932-A658-6886E3DDC8D3}"/>
              </a:ext>
            </a:extLst>
          </p:cNvPr>
          <p:cNvSpPr txBox="1"/>
          <p:nvPr/>
        </p:nvSpPr>
        <p:spPr>
          <a:xfrm>
            <a:off x="6312197" y="287079"/>
            <a:ext cx="1663702" cy="830997"/>
          </a:xfrm>
          <a:prstGeom prst="rect">
            <a:avLst/>
          </a:prstGeom>
          <a:noFill/>
        </p:spPr>
        <p:txBody>
          <a:bodyPr wrap="square" rtlCol="0">
            <a:spAutoFit/>
          </a:bodyPr>
          <a:lstStyle/>
          <a:p>
            <a:r>
              <a:rPr lang="en-US" sz="1600" b="1" dirty="0">
                <a:solidFill>
                  <a:schemeClr val="accent1"/>
                </a:solidFill>
              </a:rPr>
              <a:t>Traveling Encourages Self-Care</a:t>
            </a:r>
          </a:p>
        </p:txBody>
      </p:sp>
      <p:sp>
        <p:nvSpPr>
          <p:cNvPr id="27" name="TextBox 26">
            <a:extLst>
              <a:ext uri="{FF2B5EF4-FFF2-40B4-BE49-F238E27FC236}">
                <a16:creationId xmlns:a16="http://schemas.microsoft.com/office/drawing/2014/main" id="{A679FB58-8F42-B682-89CF-2A3ACB1AB361}"/>
              </a:ext>
            </a:extLst>
          </p:cNvPr>
          <p:cNvSpPr txBox="1"/>
          <p:nvPr/>
        </p:nvSpPr>
        <p:spPr>
          <a:xfrm>
            <a:off x="6320411" y="1241456"/>
            <a:ext cx="1644312" cy="2292935"/>
          </a:xfrm>
          <a:prstGeom prst="rect">
            <a:avLst/>
          </a:prstGeom>
          <a:noFill/>
        </p:spPr>
        <p:txBody>
          <a:bodyPr wrap="square" rtlCol="0">
            <a:spAutoFit/>
          </a:bodyPr>
          <a:lstStyle/>
          <a:p>
            <a:r>
              <a:rPr lang="en-US" sz="1300" b="1" dirty="0">
                <a:solidFill>
                  <a:schemeClr val="accent1"/>
                </a:solidFill>
              </a:rPr>
              <a:t>You Need a Breather: Traveling provides an opportunity to break away from the daily routine and explore new surroundings. </a:t>
            </a:r>
          </a:p>
          <a:p>
            <a:r>
              <a:rPr lang="en-US" sz="1300" b="1" dirty="0">
                <a:solidFill>
                  <a:schemeClr val="accent1"/>
                </a:solidFill>
              </a:rPr>
              <a:t>Taking a trip alone or together can be rejuvenative.</a:t>
            </a:r>
          </a:p>
        </p:txBody>
      </p:sp>
      <p:sp>
        <p:nvSpPr>
          <p:cNvPr id="6" name="TextBox 5">
            <a:extLst>
              <a:ext uri="{FF2B5EF4-FFF2-40B4-BE49-F238E27FC236}">
                <a16:creationId xmlns:a16="http://schemas.microsoft.com/office/drawing/2014/main" id="{B455DD9D-C066-CDF1-B5DE-340FD2CEA9DC}"/>
              </a:ext>
            </a:extLst>
          </p:cNvPr>
          <p:cNvSpPr txBox="1"/>
          <p:nvPr/>
        </p:nvSpPr>
        <p:spPr>
          <a:xfrm>
            <a:off x="6312197" y="4901609"/>
            <a:ext cx="5709682" cy="1815882"/>
          </a:xfrm>
          <a:prstGeom prst="rect">
            <a:avLst/>
          </a:prstGeom>
          <a:noFill/>
        </p:spPr>
        <p:txBody>
          <a:bodyPr wrap="square" rtlCol="0">
            <a:spAutoFit/>
          </a:bodyPr>
          <a:lstStyle/>
          <a:p>
            <a:r>
              <a:rPr lang="en-US" sz="1400" dirty="0"/>
              <a:t>Traveling with your Care Recipient or sharing your travel stories with them can be a fulfilling and enriching experience for both the Caregiver and the Care Recipient. It can strengthen your relationship, provide much-needed Respite, promote independence and empowerment, and offer opportunities for personal growth and learning. By embracing the benefits of traveling, you will navigate your Caregiving journey with a renewed sense of purpose and self-determination. For more on this </a:t>
            </a:r>
            <a:r>
              <a:rPr lang="en-US" sz="1400" dirty="0">
                <a:solidFill>
                  <a:srgbClr val="FF0000"/>
                </a:solidFill>
                <a:hlinkClick r:id="rId4"/>
              </a:rPr>
              <a:t>visit visual historian, </a:t>
            </a:r>
            <a:r>
              <a:rPr lang="en-US" sz="1400" dirty="0" err="1">
                <a:solidFill>
                  <a:srgbClr val="FF0000"/>
                </a:solidFill>
                <a:hlinkClick r:id="rId4"/>
              </a:rPr>
              <a:t>Martie</a:t>
            </a:r>
            <a:r>
              <a:rPr lang="en-US" sz="1400" dirty="0">
                <a:solidFill>
                  <a:srgbClr val="FF0000"/>
                </a:solidFill>
                <a:hlinkClick r:id="rId4"/>
              </a:rPr>
              <a:t> McNabb.</a:t>
            </a:r>
            <a:endParaRPr lang="en-US" sz="1400" dirty="0"/>
          </a:p>
        </p:txBody>
      </p:sp>
      <p:sp>
        <p:nvSpPr>
          <p:cNvPr id="14" name="Rectangle: Rounded Corners 13">
            <a:extLst>
              <a:ext uri="{FF2B5EF4-FFF2-40B4-BE49-F238E27FC236}">
                <a16:creationId xmlns:a16="http://schemas.microsoft.com/office/drawing/2014/main" id="{69A569AE-64A1-9079-E1F6-E3F94D44A00D}"/>
              </a:ext>
            </a:extLst>
          </p:cNvPr>
          <p:cNvSpPr/>
          <p:nvPr/>
        </p:nvSpPr>
        <p:spPr>
          <a:xfrm>
            <a:off x="6230679" y="4900498"/>
            <a:ext cx="5791200" cy="186224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8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6"/>
            <a:ext cx="2992449" cy="1528832"/>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8790" y="286774"/>
            <a:ext cx="1663702" cy="923330"/>
          </a:xfrm>
          <a:prstGeom prst="rect">
            <a:avLst/>
          </a:prstGeom>
          <a:noFill/>
        </p:spPr>
        <p:txBody>
          <a:bodyPr wrap="square" rtlCol="0">
            <a:spAutoFit/>
          </a:bodyPr>
          <a:lstStyle/>
          <a:p>
            <a:pPr algn="ctr"/>
            <a:r>
              <a:rPr lang="en-US" b="1" dirty="0">
                <a:solidFill>
                  <a:schemeClr val="accent1"/>
                </a:solidFill>
              </a:rPr>
              <a:t>How to Be In Two Places At Once </a:t>
            </a:r>
          </a:p>
        </p:txBody>
      </p:sp>
      <p:sp>
        <p:nvSpPr>
          <p:cNvPr id="5" name="TextBox 4">
            <a:extLst>
              <a:ext uri="{FF2B5EF4-FFF2-40B4-BE49-F238E27FC236}">
                <a16:creationId xmlns:a16="http://schemas.microsoft.com/office/drawing/2014/main" id="{91C80ADB-AD82-3D59-E66B-C7A0AEAD73E1}"/>
              </a:ext>
            </a:extLst>
          </p:cNvPr>
          <p:cNvSpPr txBox="1"/>
          <p:nvPr/>
        </p:nvSpPr>
        <p:spPr>
          <a:xfrm>
            <a:off x="2028671" y="439414"/>
            <a:ext cx="3803394" cy="1138773"/>
          </a:xfrm>
          <a:prstGeom prst="rect">
            <a:avLst/>
          </a:prstGeom>
          <a:noFill/>
        </p:spPr>
        <p:txBody>
          <a:bodyPr wrap="square" rtlCol="0">
            <a:spAutoFit/>
          </a:bodyPr>
          <a:lstStyle/>
          <a:p>
            <a:r>
              <a:rPr lang="en-US" b="1" dirty="0"/>
              <a:t>You will need to have the utmost Care for your loved one while you are traveling. </a:t>
            </a:r>
          </a:p>
          <a:p>
            <a:endParaRPr lang="en-US" sz="1400" b="1" dirty="0"/>
          </a:p>
        </p:txBody>
      </p:sp>
      <p:sp>
        <p:nvSpPr>
          <p:cNvPr id="2" name="TextBox 1">
            <a:extLst>
              <a:ext uri="{FF2B5EF4-FFF2-40B4-BE49-F238E27FC236}">
                <a16:creationId xmlns:a16="http://schemas.microsoft.com/office/drawing/2014/main" id="{25199595-D3B4-3FA4-2102-563E1F4E4487}"/>
              </a:ext>
            </a:extLst>
          </p:cNvPr>
          <p:cNvSpPr txBox="1"/>
          <p:nvPr/>
        </p:nvSpPr>
        <p:spPr>
          <a:xfrm>
            <a:off x="98790" y="1892595"/>
            <a:ext cx="2992448" cy="1754326"/>
          </a:xfrm>
          <a:prstGeom prst="rect">
            <a:avLst/>
          </a:prstGeom>
          <a:noFill/>
        </p:spPr>
        <p:txBody>
          <a:bodyPr wrap="square" rtlCol="0">
            <a:spAutoFit/>
          </a:bodyPr>
          <a:lstStyle/>
          <a:p>
            <a:r>
              <a:rPr lang="en-US" dirty="0"/>
              <a:t>Here is the hierarchy of Care protocols depending on where the Care Recipient is staying and the level of Care they require while you are traveling.</a:t>
            </a:r>
          </a:p>
        </p:txBody>
      </p:sp>
      <p:sp>
        <p:nvSpPr>
          <p:cNvPr id="7" name="TextBox 6">
            <a:extLst>
              <a:ext uri="{FF2B5EF4-FFF2-40B4-BE49-F238E27FC236}">
                <a16:creationId xmlns:a16="http://schemas.microsoft.com/office/drawing/2014/main" id="{7555102E-B42F-1515-0205-3C933F5A890F}"/>
              </a:ext>
            </a:extLst>
          </p:cNvPr>
          <p:cNvSpPr txBox="1"/>
          <p:nvPr/>
        </p:nvSpPr>
        <p:spPr>
          <a:xfrm>
            <a:off x="3292416" y="2009553"/>
            <a:ext cx="428980" cy="584775"/>
          </a:xfrm>
          <a:prstGeom prst="rect">
            <a:avLst/>
          </a:prstGeom>
          <a:noFill/>
        </p:spPr>
        <p:txBody>
          <a:bodyPr wrap="square" rtlCol="0">
            <a:spAutoFit/>
          </a:bodyPr>
          <a:lstStyle/>
          <a:p>
            <a:r>
              <a:rPr lang="en-US" sz="3200" b="1" dirty="0">
                <a:solidFill>
                  <a:schemeClr val="accent2">
                    <a:lumMod val="75000"/>
                  </a:schemeClr>
                </a:solidFill>
              </a:rPr>
              <a:t>1</a:t>
            </a:r>
          </a:p>
        </p:txBody>
      </p:sp>
      <p:sp>
        <p:nvSpPr>
          <p:cNvPr id="18" name="TextBox 17">
            <a:extLst>
              <a:ext uri="{FF2B5EF4-FFF2-40B4-BE49-F238E27FC236}">
                <a16:creationId xmlns:a16="http://schemas.microsoft.com/office/drawing/2014/main" id="{2D4B718C-138A-D170-9085-9B0B2D688627}"/>
              </a:ext>
            </a:extLst>
          </p:cNvPr>
          <p:cNvSpPr txBox="1"/>
          <p:nvPr/>
        </p:nvSpPr>
        <p:spPr>
          <a:xfrm>
            <a:off x="3583173" y="2055995"/>
            <a:ext cx="2372899" cy="1384995"/>
          </a:xfrm>
          <a:prstGeom prst="rect">
            <a:avLst/>
          </a:prstGeom>
          <a:noFill/>
        </p:spPr>
        <p:txBody>
          <a:bodyPr wrap="square">
            <a:spAutoFit/>
          </a:bodyPr>
          <a:lstStyle/>
          <a:p>
            <a:r>
              <a:rPr lang="en-US" sz="1050" b="1" dirty="0">
                <a:solidFill>
                  <a:schemeClr val="accent2">
                    <a:lumMod val="75000"/>
                  </a:schemeClr>
                </a:solidFill>
              </a:rPr>
              <a:t>If Your Loved One is Living Independently: </a:t>
            </a:r>
            <a:r>
              <a:rPr lang="en-US" sz="1050" dirty="0">
                <a:solidFill>
                  <a:schemeClr val="accent2">
                    <a:lumMod val="75000"/>
                  </a:schemeClr>
                </a:solidFill>
              </a:rPr>
              <a:t>The old-fashioned method of getting to know your elders' friends and neighbors is nothing less than a lifesaver. Introduce yourself. Exchange contact information. Make sure their friends have full access to get into your parent's.</a:t>
            </a:r>
          </a:p>
        </p:txBody>
      </p:sp>
      <p:sp>
        <p:nvSpPr>
          <p:cNvPr id="20" name="TextBox 19">
            <a:extLst>
              <a:ext uri="{FF2B5EF4-FFF2-40B4-BE49-F238E27FC236}">
                <a16:creationId xmlns:a16="http://schemas.microsoft.com/office/drawing/2014/main" id="{345B7851-A587-AF52-B88E-69ABE653E73D}"/>
              </a:ext>
            </a:extLst>
          </p:cNvPr>
          <p:cNvSpPr txBox="1"/>
          <p:nvPr/>
        </p:nvSpPr>
        <p:spPr>
          <a:xfrm>
            <a:off x="308306" y="3808619"/>
            <a:ext cx="1956520" cy="1061829"/>
          </a:xfrm>
          <a:prstGeom prst="rect">
            <a:avLst/>
          </a:prstGeom>
          <a:noFill/>
        </p:spPr>
        <p:txBody>
          <a:bodyPr wrap="square">
            <a:spAutoFit/>
          </a:bodyPr>
          <a:lstStyle/>
          <a:p>
            <a:r>
              <a:rPr lang="en-US" sz="1050" b="1" dirty="0">
                <a:solidFill>
                  <a:schemeClr val="accent2">
                    <a:lumMod val="75000"/>
                  </a:schemeClr>
                </a:solidFill>
              </a:rPr>
              <a:t>Make a list. </a:t>
            </a:r>
            <a:r>
              <a:rPr lang="en-US" sz="1050" dirty="0">
                <a:solidFill>
                  <a:schemeClr val="accent2">
                    <a:lumMod val="75000"/>
                  </a:schemeClr>
                </a:solidFill>
              </a:rPr>
              <a:t>Decide what kind of specific help you need and write it down. If anyone ever says to you, "What can I do?" let them pick from your list. Update your list .</a:t>
            </a:r>
          </a:p>
        </p:txBody>
      </p:sp>
      <p:sp>
        <p:nvSpPr>
          <p:cNvPr id="21" name="TextBox 20">
            <a:extLst>
              <a:ext uri="{FF2B5EF4-FFF2-40B4-BE49-F238E27FC236}">
                <a16:creationId xmlns:a16="http://schemas.microsoft.com/office/drawing/2014/main" id="{D5CE53A2-3575-1C76-A994-6B71C8F64320}"/>
              </a:ext>
            </a:extLst>
          </p:cNvPr>
          <p:cNvSpPr txBox="1"/>
          <p:nvPr/>
        </p:nvSpPr>
        <p:spPr>
          <a:xfrm>
            <a:off x="14490" y="3700840"/>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22" name="TextBox 21">
            <a:extLst>
              <a:ext uri="{FF2B5EF4-FFF2-40B4-BE49-F238E27FC236}">
                <a16:creationId xmlns:a16="http://schemas.microsoft.com/office/drawing/2014/main" id="{EA49ED5A-5260-FCFF-2FF2-0FE943699A8C}"/>
              </a:ext>
            </a:extLst>
          </p:cNvPr>
          <p:cNvSpPr txBox="1"/>
          <p:nvPr/>
        </p:nvSpPr>
        <p:spPr>
          <a:xfrm>
            <a:off x="2413581" y="3781573"/>
            <a:ext cx="1740064" cy="900246"/>
          </a:xfrm>
          <a:prstGeom prst="rect">
            <a:avLst/>
          </a:prstGeom>
          <a:noFill/>
        </p:spPr>
        <p:txBody>
          <a:bodyPr wrap="square">
            <a:spAutoFit/>
          </a:bodyPr>
          <a:lstStyle/>
          <a:p>
            <a:r>
              <a:rPr lang="en-US" sz="1050" b="1" dirty="0">
                <a:solidFill>
                  <a:schemeClr val="accent2">
                    <a:lumMod val="75000"/>
                  </a:schemeClr>
                </a:solidFill>
              </a:rPr>
              <a:t>Create an informal Care team. </a:t>
            </a:r>
            <a:r>
              <a:rPr lang="en-US" sz="1050" dirty="0">
                <a:solidFill>
                  <a:schemeClr val="accent2">
                    <a:lumMod val="75000"/>
                  </a:schemeClr>
                </a:solidFill>
              </a:rPr>
              <a:t>Make a list of people who can help you: siblings, friends and neighbors, and community volunteers</a:t>
            </a:r>
          </a:p>
        </p:txBody>
      </p:sp>
      <p:sp>
        <p:nvSpPr>
          <p:cNvPr id="25" name="TextBox 24">
            <a:extLst>
              <a:ext uri="{FF2B5EF4-FFF2-40B4-BE49-F238E27FC236}">
                <a16:creationId xmlns:a16="http://schemas.microsoft.com/office/drawing/2014/main" id="{141307A8-CDE9-A6F1-A416-97CE27AC486A}"/>
              </a:ext>
            </a:extLst>
          </p:cNvPr>
          <p:cNvSpPr txBox="1"/>
          <p:nvPr/>
        </p:nvSpPr>
        <p:spPr>
          <a:xfrm>
            <a:off x="2144804" y="3646921"/>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27" name="TextBox 26">
            <a:extLst>
              <a:ext uri="{FF2B5EF4-FFF2-40B4-BE49-F238E27FC236}">
                <a16:creationId xmlns:a16="http://schemas.microsoft.com/office/drawing/2014/main" id="{599D5618-CC4D-FEA3-6B9B-E8F5C15B09F6}"/>
              </a:ext>
            </a:extLst>
          </p:cNvPr>
          <p:cNvSpPr txBox="1"/>
          <p:nvPr/>
        </p:nvSpPr>
        <p:spPr>
          <a:xfrm>
            <a:off x="4402714" y="3753212"/>
            <a:ext cx="1740064" cy="1384995"/>
          </a:xfrm>
          <a:prstGeom prst="rect">
            <a:avLst/>
          </a:prstGeom>
          <a:noFill/>
        </p:spPr>
        <p:txBody>
          <a:bodyPr wrap="square">
            <a:spAutoFit/>
          </a:bodyPr>
          <a:lstStyle/>
          <a:p>
            <a:r>
              <a:rPr lang="en-US" sz="1050" b="1" dirty="0">
                <a:solidFill>
                  <a:schemeClr val="accent2">
                    <a:lumMod val="75000"/>
                  </a:schemeClr>
                </a:solidFill>
              </a:rPr>
              <a:t>Create a Formal or  Village Care Team: </a:t>
            </a:r>
            <a:r>
              <a:rPr lang="en-US" sz="1050" dirty="0">
                <a:solidFill>
                  <a:schemeClr val="accent2">
                    <a:lumMod val="75000"/>
                  </a:schemeClr>
                </a:solidFill>
              </a:rPr>
              <a:t>These networks provide social activities, vetted resources, and mutual assistance, including temporary Caregiving.  </a:t>
            </a:r>
            <a:r>
              <a:rPr lang="en-US" sz="1050" dirty="0">
                <a:solidFill>
                  <a:schemeClr val="accent2">
                    <a:lumMod val="75000"/>
                  </a:schemeClr>
                </a:solidFill>
                <a:hlinkClick r:id="rId4"/>
              </a:rPr>
              <a:t>For more…</a:t>
            </a:r>
            <a:endParaRPr lang="en-US" sz="1050" dirty="0">
              <a:solidFill>
                <a:schemeClr val="accent2">
                  <a:lumMod val="75000"/>
                </a:schemeClr>
              </a:solidFill>
            </a:endParaRPr>
          </a:p>
        </p:txBody>
      </p:sp>
      <p:sp>
        <p:nvSpPr>
          <p:cNvPr id="28" name="TextBox 27">
            <a:extLst>
              <a:ext uri="{FF2B5EF4-FFF2-40B4-BE49-F238E27FC236}">
                <a16:creationId xmlns:a16="http://schemas.microsoft.com/office/drawing/2014/main" id="{C912B377-0A12-94E7-AD5E-D8D30214EB09}"/>
              </a:ext>
            </a:extLst>
          </p:cNvPr>
          <p:cNvSpPr txBox="1"/>
          <p:nvPr/>
        </p:nvSpPr>
        <p:spPr>
          <a:xfrm>
            <a:off x="4115375" y="3618560"/>
            <a:ext cx="428980" cy="584775"/>
          </a:xfrm>
          <a:prstGeom prst="rect">
            <a:avLst/>
          </a:prstGeom>
          <a:noFill/>
        </p:spPr>
        <p:txBody>
          <a:bodyPr wrap="square" rtlCol="0">
            <a:spAutoFit/>
          </a:bodyPr>
          <a:lstStyle/>
          <a:p>
            <a:r>
              <a:rPr lang="en-US" sz="3200" b="1" dirty="0">
                <a:solidFill>
                  <a:schemeClr val="accent2">
                    <a:lumMod val="75000"/>
                  </a:schemeClr>
                </a:solidFill>
              </a:rPr>
              <a:t>4</a:t>
            </a:r>
          </a:p>
        </p:txBody>
      </p:sp>
      <p:sp>
        <p:nvSpPr>
          <p:cNvPr id="29" name="TextBox 28">
            <a:extLst>
              <a:ext uri="{FF2B5EF4-FFF2-40B4-BE49-F238E27FC236}">
                <a16:creationId xmlns:a16="http://schemas.microsoft.com/office/drawing/2014/main" id="{310BE058-F4B1-F2FC-3E41-C2CCFBB0DCBE}"/>
              </a:ext>
            </a:extLst>
          </p:cNvPr>
          <p:cNvSpPr txBox="1"/>
          <p:nvPr/>
        </p:nvSpPr>
        <p:spPr>
          <a:xfrm>
            <a:off x="286238" y="5143472"/>
            <a:ext cx="1740064" cy="1708160"/>
          </a:xfrm>
          <a:prstGeom prst="rect">
            <a:avLst/>
          </a:prstGeom>
          <a:noFill/>
        </p:spPr>
        <p:txBody>
          <a:bodyPr wrap="square">
            <a:spAutoFit/>
          </a:bodyPr>
          <a:lstStyle/>
          <a:p>
            <a:r>
              <a:rPr lang="en-US" sz="1050" b="1" dirty="0">
                <a:solidFill>
                  <a:schemeClr val="accent2">
                    <a:lumMod val="75000"/>
                  </a:schemeClr>
                </a:solidFill>
              </a:rPr>
              <a:t>Identify a Network of Professionals. </a:t>
            </a:r>
            <a:r>
              <a:rPr lang="en-US" sz="1050" dirty="0" err="1">
                <a:solidFill>
                  <a:schemeClr val="accent2">
                    <a:lumMod val="75000"/>
                  </a:schemeClr>
                </a:solidFill>
              </a:rPr>
              <a:t>ElderCare</a:t>
            </a:r>
            <a:r>
              <a:rPr lang="en-US" sz="1050" dirty="0">
                <a:solidFill>
                  <a:schemeClr val="accent2">
                    <a:lumMod val="75000"/>
                  </a:schemeClr>
                </a:solidFill>
              </a:rPr>
              <a:t> services are a telephone call away. These include:   Visiting nurses, case managers, transportation providers, bathing services, legal and financial advisors, and others.</a:t>
            </a:r>
          </a:p>
        </p:txBody>
      </p:sp>
      <p:sp>
        <p:nvSpPr>
          <p:cNvPr id="30" name="TextBox 29">
            <a:extLst>
              <a:ext uri="{FF2B5EF4-FFF2-40B4-BE49-F238E27FC236}">
                <a16:creationId xmlns:a16="http://schemas.microsoft.com/office/drawing/2014/main" id="{99773094-6DE1-2F07-36DB-F1249BAC95B1}"/>
              </a:ext>
            </a:extLst>
          </p:cNvPr>
          <p:cNvSpPr txBox="1"/>
          <p:nvPr/>
        </p:nvSpPr>
        <p:spPr>
          <a:xfrm>
            <a:off x="17461" y="5008820"/>
            <a:ext cx="428980" cy="584775"/>
          </a:xfrm>
          <a:prstGeom prst="rect">
            <a:avLst/>
          </a:prstGeom>
          <a:noFill/>
        </p:spPr>
        <p:txBody>
          <a:bodyPr wrap="square" rtlCol="0">
            <a:spAutoFit/>
          </a:bodyPr>
          <a:lstStyle/>
          <a:p>
            <a:r>
              <a:rPr lang="en-US" sz="3200" b="1" dirty="0">
                <a:solidFill>
                  <a:schemeClr val="accent2">
                    <a:lumMod val="75000"/>
                  </a:schemeClr>
                </a:solidFill>
              </a:rPr>
              <a:t>5</a:t>
            </a:r>
          </a:p>
        </p:txBody>
      </p:sp>
      <p:sp>
        <p:nvSpPr>
          <p:cNvPr id="31" name="TextBox 30">
            <a:extLst>
              <a:ext uri="{FF2B5EF4-FFF2-40B4-BE49-F238E27FC236}">
                <a16:creationId xmlns:a16="http://schemas.microsoft.com/office/drawing/2014/main" id="{1D34EA9E-82EE-D3D9-47ED-40B3A52B6A46}"/>
              </a:ext>
            </a:extLst>
          </p:cNvPr>
          <p:cNvSpPr txBox="1"/>
          <p:nvPr/>
        </p:nvSpPr>
        <p:spPr>
          <a:xfrm>
            <a:off x="2371068" y="5115111"/>
            <a:ext cx="1740064" cy="1546577"/>
          </a:xfrm>
          <a:prstGeom prst="rect">
            <a:avLst/>
          </a:prstGeom>
          <a:noFill/>
        </p:spPr>
        <p:txBody>
          <a:bodyPr wrap="square">
            <a:spAutoFit/>
          </a:bodyPr>
          <a:lstStyle/>
          <a:p>
            <a:r>
              <a:rPr lang="en-US" sz="1050" b="1" dirty="0">
                <a:solidFill>
                  <a:schemeClr val="accent2">
                    <a:lumMod val="75000"/>
                  </a:schemeClr>
                </a:solidFill>
              </a:rPr>
              <a:t>Use Technology</a:t>
            </a:r>
            <a:r>
              <a:rPr lang="en-US" sz="1050" dirty="0">
                <a:solidFill>
                  <a:schemeClr val="accent2">
                    <a:lumMod val="75000"/>
                  </a:schemeClr>
                </a:solidFill>
              </a:rPr>
              <a:t>. Besides using the telephone to check in, download apps, and monitor with cameras. Of course, you'll have to check ahead of time how willing your loved one is to be observed from time-to-time</a:t>
            </a:r>
          </a:p>
        </p:txBody>
      </p:sp>
      <p:sp>
        <p:nvSpPr>
          <p:cNvPr id="32" name="TextBox 31">
            <a:extLst>
              <a:ext uri="{FF2B5EF4-FFF2-40B4-BE49-F238E27FC236}">
                <a16:creationId xmlns:a16="http://schemas.microsoft.com/office/drawing/2014/main" id="{35EC3FC8-0A07-EF27-37DB-4F20CA622DEB}"/>
              </a:ext>
            </a:extLst>
          </p:cNvPr>
          <p:cNvSpPr txBox="1"/>
          <p:nvPr/>
        </p:nvSpPr>
        <p:spPr>
          <a:xfrm>
            <a:off x="2083729" y="4980459"/>
            <a:ext cx="428980" cy="584775"/>
          </a:xfrm>
          <a:prstGeom prst="rect">
            <a:avLst/>
          </a:prstGeom>
          <a:noFill/>
        </p:spPr>
        <p:txBody>
          <a:bodyPr wrap="square" rtlCol="0">
            <a:spAutoFit/>
          </a:bodyPr>
          <a:lstStyle/>
          <a:p>
            <a:r>
              <a:rPr lang="en-US" sz="3200" b="1" dirty="0">
                <a:solidFill>
                  <a:schemeClr val="accent2">
                    <a:lumMod val="75000"/>
                  </a:schemeClr>
                </a:solidFill>
              </a:rPr>
              <a:t>6</a:t>
            </a:r>
          </a:p>
        </p:txBody>
      </p:sp>
      <p:sp>
        <p:nvSpPr>
          <p:cNvPr id="33" name="TextBox 32">
            <a:extLst>
              <a:ext uri="{FF2B5EF4-FFF2-40B4-BE49-F238E27FC236}">
                <a16:creationId xmlns:a16="http://schemas.microsoft.com/office/drawing/2014/main" id="{16696E9D-FB59-49E5-632E-0B3EF0BC73C4}"/>
              </a:ext>
            </a:extLst>
          </p:cNvPr>
          <p:cNvSpPr txBox="1"/>
          <p:nvPr/>
        </p:nvSpPr>
        <p:spPr>
          <a:xfrm>
            <a:off x="4381091" y="5160323"/>
            <a:ext cx="1553358" cy="1384995"/>
          </a:xfrm>
          <a:prstGeom prst="rect">
            <a:avLst/>
          </a:prstGeom>
          <a:noFill/>
        </p:spPr>
        <p:txBody>
          <a:bodyPr wrap="square" rtlCol="0">
            <a:spAutoFit/>
          </a:bodyPr>
          <a:lstStyle/>
          <a:p>
            <a:r>
              <a:rPr lang="en-US" sz="1400" dirty="0"/>
              <a:t>For more details on these and other resources, check out the  Directory at the end of this </a:t>
            </a:r>
            <a:r>
              <a:rPr lang="en-US" sz="1400" dirty="0" err="1"/>
              <a:t>ebook</a:t>
            </a:r>
            <a:r>
              <a:rPr lang="en-US" sz="1400" dirty="0"/>
              <a:t>.</a:t>
            </a:r>
          </a:p>
        </p:txBody>
      </p:sp>
      <p:pic>
        <p:nvPicPr>
          <p:cNvPr id="6" name="Picture 5">
            <a:extLst>
              <a:ext uri="{FF2B5EF4-FFF2-40B4-BE49-F238E27FC236}">
                <a16:creationId xmlns:a16="http://schemas.microsoft.com/office/drawing/2014/main" id="{02ABD89D-9592-E9BB-80C1-D6B6AF0EAAA7}"/>
              </a:ext>
            </a:extLst>
          </p:cNvPr>
          <p:cNvPicPr>
            <a:picLocks noChangeAspect="1"/>
          </p:cNvPicPr>
          <p:nvPr/>
        </p:nvPicPr>
        <p:blipFill>
          <a:blip r:embed="rId5"/>
          <a:stretch>
            <a:fillRect/>
          </a:stretch>
        </p:blipFill>
        <p:spPr>
          <a:xfrm>
            <a:off x="6448006" y="449999"/>
            <a:ext cx="2608383" cy="2888623"/>
          </a:xfrm>
          <a:prstGeom prst="rect">
            <a:avLst/>
          </a:prstGeom>
        </p:spPr>
      </p:pic>
      <p:sp>
        <p:nvSpPr>
          <p:cNvPr id="9" name="TextBox 8">
            <a:extLst>
              <a:ext uri="{FF2B5EF4-FFF2-40B4-BE49-F238E27FC236}">
                <a16:creationId xmlns:a16="http://schemas.microsoft.com/office/drawing/2014/main" id="{B5300E1A-2727-6753-09A2-9DAC13086EA0}"/>
              </a:ext>
            </a:extLst>
          </p:cNvPr>
          <p:cNvSpPr txBox="1"/>
          <p:nvPr/>
        </p:nvSpPr>
        <p:spPr>
          <a:xfrm>
            <a:off x="9548323" y="299908"/>
            <a:ext cx="2372899" cy="2862322"/>
          </a:xfrm>
          <a:prstGeom prst="rect">
            <a:avLst/>
          </a:prstGeom>
          <a:noFill/>
        </p:spPr>
        <p:txBody>
          <a:bodyPr wrap="square">
            <a:spAutoFit/>
          </a:bodyPr>
          <a:lstStyle/>
          <a:p>
            <a:r>
              <a:rPr lang="en-US" b="1" dirty="0">
                <a:solidFill>
                  <a:schemeClr val="tx2">
                    <a:lumMod val="75000"/>
                    <a:lumOff val="25000"/>
                  </a:schemeClr>
                </a:solidFill>
              </a:rPr>
              <a:t>Joy Loverde is a popular keynote speaker and best-selling author. </a:t>
            </a:r>
          </a:p>
          <a:p>
            <a:endParaRPr lang="en-US" b="1" dirty="0">
              <a:solidFill>
                <a:schemeClr val="tx2">
                  <a:lumMod val="75000"/>
                  <a:lumOff val="25000"/>
                </a:schemeClr>
              </a:solidFill>
            </a:endParaRPr>
          </a:p>
          <a:p>
            <a:r>
              <a:rPr lang="en-US" b="1" dirty="0">
                <a:solidFill>
                  <a:schemeClr val="tx2">
                    <a:lumMod val="75000"/>
                    <a:lumOff val="25000"/>
                  </a:schemeClr>
                </a:solidFill>
              </a:rPr>
              <a:t>Visit her </a:t>
            </a:r>
            <a:r>
              <a:rPr lang="en-US" b="1" dirty="0">
                <a:solidFill>
                  <a:schemeClr val="tx2">
                    <a:lumMod val="75000"/>
                    <a:lumOff val="25000"/>
                  </a:schemeClr>
                </a:solidFill>
                <a:hlinkClick r:id="rId6"/>
              </a:rPr>
              <a:t>website</a:t>
            </a:r>
            <a:r>
              <a:rPr lang="en-US" b="1" dirty="0">
                <a:solidFill>
                  <a:schemeClr val="tx2">
                    <a:lumMod val="75000"/>
                    <a:lumOff val="25000"/>
                  </a:schemeClr>
                </a:solidFill>
              </a:rPr>
              <a:t> for tips and resources for caregivers and for people who live alone. </a:t>
            </a:r>
          </a:p>
        </p:txBody>
      </p:sp>
      <p:pic>
        <p:nvPicPr>
          <p:cNvPr id="10" name="Picture 9">
            <a:extLst>
              <a:ext uri="{FF2B5EF4-FFF2-40B4-BE49-F238E27FC236}">
                <a16:creationId xmlns:a16="http://schemas.microsoft.com/office/drawing/2014/main" id="{AACB230F-C0E9-D208-A23F-CF2E52E5101A}"/>
              </a:ext>
            </a:extLst>
          </p:cNvPr>
          <p:cNvPicPr>
            <a:picLocks noChangeAspect="1"/>
          </p:cNvPicPr>
          <p:nvPr/>
        </p:nvPicPr>
        <p:blipFill>
          <a:blip r:embed="rId7"/>
          <a:stretch>
            <a:fillRect/>
          </a:stretch>
        </p:blipFill>
        <p:spPr>
          <a:xfrm>
            <a:off x="9430580" y="3338622"/>
            <a:ext cx="2608383" cy="3266935"/>
          </a:xfrm>
          <a:prstGeom prst="rect">
            <a:avLst/>
          </a:prstGeom>
        </p:spPr>
      </p:pic>
      <p:sp>
        <p:nvSpPr>
          <p:cNvPr id="13" name="TextBox 12">
            <a:extLst>
              <a:ext uri="{FF2B5EF4-FFF2-40B4-BE49-F238E27FC236}">
                <a16:creationId xmlns:a16="http://schemas.microsoft.com/office/drawing/2014/main" id="{49A7BF6D-8D63-A60D-B535-BE50C581ED61}"/>
              </a:ext>
            </a:extLst>
          </p:cNvPr>
          <p:cNvSpPr txBox="1"/>
          <p:nvPr/>
        </p:nvSpPr>
        <p:spPr>
          <a:xfrm>
            <a:off x="6257552" y="3646921"/>
            <a:ext cx="2769846" cy="2585323"/>
          </a:xfrm>
          <a:prstGeom prst="rect">
            <a:avLst/>
          </a:prstGeom>
          <a:noFill/>
        </p:spPr>
        <p:txBody>
          <a:bodyPr wrap="square">
            <a:spAutoFit/>
          </a:bodyPr>
          <a:lstStyle/>
          <a:p>
            <a:r>
              <a:rPr lang="en-US" dirty="0">
                <a:solidFill>
                  <a:schemeClr val="tx2">
                    <a:lumMod val="75000"/>
                    <a:lumOff val="25000"/>
                  </a:schemeClr>
                </a:solidFill>
                <a:hlinkClick r:id="rId8"/>
              </a:rPr>
              <a:t>The Complete Eldercare Planner</a:t>
            </a:r>
            <a:r>
              <a:rPr lang="en-US" dirty="0">
                <a:solidFill>
                  <a:schemeClr val="tx2">
                    <a:lumMod val="75000"/>
                    <a:lumOff val="25000"/>
                  </a:schemeClr>
                </a:solidFill>
              </a:rPr>
              <a:t>, 4th Edition offers tips on how to share the care. A must-read before you travel. </a:t>
            </a:r>
          </a:p>
          <a:p>
            <a:endParaRPr lang="en-US" dirty="0">
              <a:solidFill>
                <a:schemeClr val="tx2">
                  <a:lumMod val="75000"/>
                  <a:lumOff val="25000"/>
                </a:schemeClr>
              </a:solidFill>
            </a:endParaRPr>
          </a:p>
          <a:p>
            <a:r>
              <a:rPr lang="en-US" dirty="0">
                <a:solidFill>
                  <a:schemeClr val="tx2">
                    <a:lumMod val="75000"/>
                    <a:lumOff val="25000"/>
                  </a:schemeClr>
                </a:solidFill>
              </a:rPr>
              <a:t>Meet Joy on </a:t>
            </a:r>
            <a:r>
              <a:rPr lang="en-US" dirty="0">
                <a:solidFill>
                  <a:schemeClr val="tx2">
                    <a:lumMod val="75000"/>
                    <a:lumOff val="25000"/>
                  </a:schemeClr>
                </a:solidFill>
                <a:hlinkClick r:id="rId9"/>
              </a:rPr>
              <a:t>The Ageless Traveler Podcast</a:t>
            </a:r>
            <a:r>
              <a:rPr lang="en-US" dirty="0">
                <a:solidFill>
                  <a:schemeClr val="tx2">
                    <a:lumMod val="75000"/>
                    <a:lumOff val="25000"/>
                  </a:schemeClr>
                </a:solidFill>
              </a:rPr>
              <a:t> and </a:t>
            </a:r>
            <a:r>
              <a:rPr lang="en-US" dirty="0">
                <a:solidFill>
                  <a:schemeClr val="tx2">
                    <a:lumMod val="75000"/>
                    <a:lumOff val="25000"/>
                  </a:schemeClr>
                </a:solidFill>
                <a:hlinkClick r:id="rId10"/>
              </a:rPr>
              <a:t>YouTube Channel</a:t>
            </a:r>
            <a:r>
              <a:rPr lang="en-US" dirty="0">
                <a:solidFill>
                  <a:schemeClr val="tx2">
                    <a:lumMod val="75000"/>
                    <a:lumOff val="25000"/>
                  </a:schemeClr>
                </a:solidFill>
              </a:rPr>
              <a:t>.</a:t>
            </a:r>
          </a:p>
        </p:txBody>
      </p:sp>
    </p:spTree>
    <p:extLst>
      <p:ext uri="{BB962C8B-B14F-4D97-AF65-F5344CB8AC3E}">
        <p14:creationId xmlns:p14="http://schemas.microsoft.com/office/powerpoint/2010/main" val="395982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461665"/>
          </a:xfrm>
          <a:prstGeom prst="rect">
            <a:avLst/>
          </a:prstGeom>
          <a:noFill/>
        </p:spPr>
        <p:txBody>
          <a:bodyPr wrap="square" rtlCol="0">
            <a:spAutoFit/>
          </a:bodyPr>
          <a:lstStyle/>
          <a:p>
            <a:r>
              <a:rPr lang="en-US" sz="2400" b="1" dirty="0">
                <a:solidFill>
                  <a:schemeClr val="tx2">
                    <a:lumMod val="75000"/>
                    <a:lumOff val="25000"/>
                  </a:schemeClr>
                </a:solidFill>
              </a:rPr>
              <a:t>Consider Respite Care</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25819" y="632812"/>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71408062-6A22-E541-E687-8C6BFAAFBD63}"/>
              </a:ext>
            </a:extLst>
          </p:cNvPr>
          <p:cNvSpPr txBox="1"/>
          <p:nvPr/>
        </p:nvSpPr>
        <p:spPr>
          <a:xfrm>
            <a:off x="125819" y="810121"/>
            <a:ext cx="5709684" cy="2246769"/>
          </a:xfrm>
          <a:prstGeom prst="rect">
            <a:avLst/>
          </a:prstGeom>
          <a:noFill/>
        </p:spPr>
        <p:txBody>
          <a:bodyPr wrap="square" rtlCol="0">
            <a:spAutoFit/>
          </a:bodyPr>
          <a:lstStyle/>
          <a:p>
            <a:r>
              <a:rPr lang="en-US" sz="1400" i="1" dirty="0"/>
              <a:t>Respite Care is temporary Care that gives Caregivers a break from day-to-day responsibilities. Respite Care is offered through assisted living, senior residences, and other residential settings for people living at home on a temporary basis when their usual Caregiver is traveling. </a:t>
            </a:r>
          </a:p>
          <a:p>
            <a:endParaRPr lang="en-US" sz="1400" i="1" dirty="0"/>
          </a:p>
          <a:p>
            <a:r>
              <a:rPr lang="en-US" sz="1400" i="1" dirty="0"/>
              <a:t>Finding Respite Care options can provide you with the opportunity to take a break and recharge, allowing you to continue providing quality Care for your loved one. There are a variety of Respite Care options available for Caregivers, so it is crucial to explore what works best for you and your unique situation.</a:t>
            </a:r>
          </a:p>
        </p:txBody>
      </p:sp>
      <p:sp>
        <p:nvSpPr>
          <p:cNvPr id="5" name="TextBox 4">
            <a:extLst>
              <a:ext uri="{FF2B5EF4-FFF2-40B4-BE49-F238E27FC236}">
                <a16:creationId xmlns:a16="http://schemas.microsoft.com/office/drawing/2014/main" id="{EC6EC19B-A7F6-6C08-38F4-0445EAA5A994}"/>
              </a:ext>
            </a:extLst>
          </p:cNvPr>
          <p:cNvSpPr txBox="1"/>
          <p:nvPr/>
        </p:nvSpPr>
        <p:spPr>
          <a:xfrm>
            <a:off x="125819" y="3212131"/>
            <a:ext cx="5798288" cy="3539430"/>
          </a:xfrm>
          <a:prstGeom prst="rect">
            <a:avLst/>
          </a:prstGeom>
          <a:noFill/>
        </p:spPr>
        <p:txBody>
          <a:bodyPr wrap="square" rtlCol="0">
            <a:spAutoFit/>
          </a:bodyPr>
          <a:lstStyle/>
          <a:p>
            <a:r>
              <a:rPr lang="en-US" sz="1400" b="1" dirty="0"/>
              <a:t>Want to get away for a day? One Respite Care option is adult day programs, where your loved one can spend time in a safe and stimulating environment while you take a break. These programs offer a variety of activities and socialization opportunities for seniors, providing them with a chance to engage with others and stay active. Adult day programs can be an excellent way for Caregivers to have some time to themselves while knowing their loved one is safe.</a:t>
            </a:r>
          </a:p>
          <a:p>
            <a:endParaRPr lang="en-US" sz="1400" b="1" dirty="0"/>
          </a:p>
          <a:p>
            <a:r>
              <a:rPr lang="en-US" sz="1400" b="1" dirty="0"/>
              <a:t>Need more Care? Respite Care can also be found in assisted living facilities or nursing homes, where your loved one can stay for a brief period while you take a break. These facilities offer round-the-clock Care and support, ensuring that your loved one's needs are met while you have some time to relax and recharge. While it can be challenging to consider placing your loved one in a facility, Respite Care can be a valuable resource for Caregivers who need a more extended break from their Caregiving duties.</a:t>
            </a:r>
          </a:p>
        </p:txBody>
      </p:sp>
      <p:sp>
        <p:nvSpPr>
          <p:cNvPr id="6" name="Oval 5">
            <a:extLst>
              <a:ext uri="{FF2B5EF4-FFF2-40B4-BE49-F238E27FC236}">
                <a16:creationId xmlns:a16="http://schemas.microsoft.com/office/drawing/2014/main" id="{B209F73E-1A2C-F025-B5F9-BE88FB69C66E}"/>
              </a:ext>
            </a:extLst>
          </p:cNvPr>
          <p:cNvSpPr/>
          <p:nvPr/>
        </p:nvSpPr>
        <p:spPr>
          <a:xfrm>
            <a:off x="6794206" y="281760"/>
            <a:ext cx="2046766" cy="2062104"/>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3A199E45-E936-A6C3-9D04-C297C0DAEC06}"/>
              </a:ext>
            </a:extLst>
          </p:cNvPr>
          <p:cNvSpPr txBox="1"/>
          <p:nvPr/>
        </p:nvSpPr>
        <p:spPr>
          <a:xfrm>
            <a:off x="9175898" y="281760"/>
            <a:ext cx="2771553" cy="2308324"/>
          </a:xfrm>
          <a:prstGeom prst="rect">
            <a:avLst/>
          </a:prstGeom>
          <a:noFill/>
        </p:spPr>
        <p:txBody>
          <a:bodyPr wrap="square" rtlCol="0">
            <a:spAutoFit/>
          </a:bodyPr>
          <a:lstStyle/>
          <a:p>
            <a:r>
              <a:rPr lang="en-US" sz="1600" dirty="0"/>
              <a:t>Our expert, Star Bradbury, is a member of the Aging Life Care Association or ALCA. She advises families to find a Certified Geriatric Care Manager who has deep experience in Respite Care planning. Access Star’s </a:t>
            </a:r>
            <a:r>
              <a:rPr lang="en-US" sz="1600" dirty="0">
                <a:hlinkClick r:id="rId2"/>
              </a:rPr>
              <a:t>Podcast</a:t>
            </a:r>
            <a:r>
              <a:rPr lang="en-US" sz="1600" dirty="0"/>
              <a:t> and </a:t>
            </a:r>
            <a:r>
              <a:rPr lang="en-US" sz="1600" dirty="0">
                <a:hlinkClick r:id="rId3"/>
              </a:rPr>
              <a:t>YouTube</a:t>
            </a:r>
            <a:endParaRPr lang="en-US" sz="1600" dirty="0"/>
          </a:p>
        </p:txBody>
      </p:sp>
      <p:pic>
        <p:nvPicPr>
          <p:cNvPr id="8" name="Picture 7">
            <a:extLst>
              <a:ext uri="{FF2B5EF4-FFF2-40B4-BE49-F238E27FC236}">
                <a16:creationId xmlns:a16="http://schemas.microsoft.com/office/drawing/2014/main" id="{FBFA84F1-C746-F149-601D-2F717C729588}"/>
              </a:ext>
            </a:extLst>
          </p:cNvPr>
          <p:cNvPicPr>
            <a:picLocks noChangeAspect="1"/>
          </p:cNvPicPr>
          <p:nvPr/>
        </p:nvPicPr>
        <p:blipFill>
          <a:blip r:embed="rId4"/>
          <a:stretch>
            <a:fillRect/>
          </a:stretch>
        </p:blipFill>
        <p:spPr>
          <a:xfrm>
            <a:off x="9711069" y="3180915"/>
            <a:ext cx="2355112" cy="2308324"/>
          </a:xfrm>
          <a:prstGeom prst="rect">
            <a:avLst/>
          </a:prstGeom>
        </p:spPr>
      </p:pic>
      <p:pic>
        <p:nvPicPr>
          <p:cNvPr id="13" name="Picture 12" descr="A person smiling at camera&#10;&#10;Description automatically generated">
            <a:extLst>
              <a:ext uri="{FF2B5EF4-FFF2-40B4-BE49-F238E27FC236}">
                <a16:creationId xmlns:a16="http://schemas.microsoft.com/office/drawing/2014/main" id="{A4479E2A-237F-6506-6DC9-C57A419ED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205" y="241249"/>
            <a:ext cx="2143125" cy="2143125"/>
          </a:xfrm>
          <a:prstGeom prst="rect">
            <a:avLst/>
          </a:prstGeom>
        </p:spPr>
      </p:pic>
      <p:pic>
        <p:nvPicPr>
          <p:cNvPr id="9" name="Picture 8">
            <a:extLst>
              <a:ext uri="{FF2B5EF4-FFF2-40B4-BE49-F238E27FC236}">
                <a16:creationId xmlns:a16="http://schemas.microsoft.com/office/drawing/2014/main" id="{D457BFB8-6FE4-DBFA-98A3-29E9CD87730E}"/>
              </a:ext>
            </a:extLst>
          </p:cNvPr>
          <p:cNvPicPr>
            <a:picLocks noChangeAspect="1"/>
          </p:cNvPicPr>
          <p:nvPr/>
        </p:nvPicPr>
        <p:blipFill>
          <a:blip r:embed="rId6"/>
          <a:stretch>
            <a:fillRect/>
          </a:stretch>
        </p:blipFill>
        <p:spPr>
          <a:xfrm>
            <a:off x="6356500" y="2566071"/>
            <a:ext cx="3265966" cy="4217497"/>
          </a:xfrm>
          <a:prstGeom prst="rect">
            <a:avLst/>
          </a:prstGeom>
        </p:spPr>
      </p:pic>
      <p:sp>
        <p:nvSpPr>
          <p:cNvPr id="14" name="TextBox 13">
            <a:extLst>
              <a:ext uri="{FF2B5EF4-FFF2-40B4-BE49-F238E27FC236}">
                <a16:creationId xmlns:a16="http://schemas.microsoft.com/office/drawing/2014/main" id="{AA2D773E-CEC3-3828-102A-D93213FBB904}"/>
              </a:ext>
            </a:extLst>
          </p:cNvPr>
          <p:cNvSpPr txBox="1"/>
          <p:nvPr/>
        </p:nvSpPr>
        <p:spPr>
          <a:xfrm>
            <a:off x="6445103" y="2606582"/>
            <a:ext cx="3177363" cy="4185761"/>
          </a:xfrm>
          <a:prstGeom prst="rect">
            <a:avLst/>
          </a:prstGeom>
          <a:noFill/>
        </p:spPr>
        <p:txBody>
          <a:bodyPr wrap="square" rtlCol="0">
            <a:spAutoFit/>
          </a:bodyPr>
          <a:lstStyle/>
          <a:p>
            <a:r>
              <a:rPr lang="en-US" sz="1400" dirty="0"/>
              <a:t>From Geriatric Care Manager Star Bradbury. "I want to say how important it is for Caregivers to give themselves things to look forward to. I watched it with my parents. My stepdad took Care of my mom for years. He let his health fail with drastic outcomes in the end, even though my mom passed away before he did. Yes, Caregivers ignore their health. That's why I want to support your readers who are saying I can't travel. I want to hold their hand, look you into their eyes, and say, Yes, You Can. Will it take some extra planning? Will it take a little bit of letting go? Yes, but you cannot hold on to the belief, mistakenly, that you are the only one who can meet your loved one's needs.</a:t>
            </a:r>
            <a:endParaRPr lang="en-US" dirty="0"/>
          </a:p>
        </p:txBody>
      </p:sp>
    </p:spTree>
    <p:extLst>
      <p:ext uri="{BB962C8B-B14F-4D97-AF65-F5344CB8AC3E}">
        <p14:creationId xmlns:p14="http://schemas.microsoft.com/office/powerpoint/2010/main" val="85293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27B4C12-820D-80AB-692D-31B72379F67B}"/>
              </a:ext>
            </a:extLst>
          </p:cNvPr>
          <p:cNvSpPr txBox="1"/>
          <p:nvPr/>
        </p:nvSpPr>
        <p:spPr>
          <a:xfrm>
            <a:off x="170121" y="85060"/>
            <a:ext cx="5709684" cy="461665"/>
          </a:xfrm>
          <a:prstGeom prst="rect">
            <a:avLst/>
          </a:prstGeom>
          <a:noFill/>
        </p:spPr>
        <p:txBody>
          <a:bodyPr wrap="square" rtlCol="0">
            <a:spAutoFit/>
          </a:bodyPr>
          <a:lstStyle/>
          <a:p>
            <a:r>
              <a:rPr lang="en-US" sz="2400" b="1" dirty="0">
                <a:solidFill>
                  <a:schemeClr val="tx2">
                    <a:lumMod val="75000"/>
                    <a:lumOff val="25000"/>
                  </a:schemeClr>
                </a:solidFill>
              </a:rPr>
              <a:t>Traveling Together</a:t>
            </a:r>
          </a:p>
        </p:txBody>
      </p:sp>
      <p:cxnSp>
        <p:nvCxnSpPr>
          <p:cNvPr id="7" name="Straight Connector 6">
            <a:extLst>
              <a:ext uri="{FF2B5EF4-FFF2-40B4-BE49-F238E27FC236}">
                <a16:creationId xmlns:a16="http://schemas.microsoft.com/office/drawing/2014/main" id="{A04757BE-F135-D6D0-5421-BD5A9F51CD04}"/>
              </a:ext>
            </a:extLst>
          </p:cNvPr>
          <p:cNvCxnSpPr>
            <a:cxnSpLocks/>
          </p:cNvCxnSpPr>
          <p:nvPr/>
        </p:nvCxnSpPr>
        <p:spPr>
          <a:xfrm>
            <a:off x="170121" y="670867"/>
            <a:ext cx="5528930" cy="0"/>
          </a:xfrm>
          <a:prstGeom prst="line">
            <a:avLst/>
          </a:prstGeom>
          <a:ln w="76200">
            <a:solidFill>
              <a:srgbClr val="0070C0"/>
            </a:solidFill>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71408062-6A22-E541-E687-8C6BFAAFBD63}"/>
              </a:ext>
            </a:extLst>
          </p:cNvPr>
          <p:cNvSpPr txBox="1"/>
          <p:nvPr/>
        </p:nvSpPr>
        <p:spPr>
          <a:xfrm>
            <a:off x="170121" y="829732"/>
            <a:ext cx="3264195" cy="1815882"/>
          </a:xfrm>
          <a:prstGeom prst="rect">
            <a:avLst/>
          </a:prstGeom>
          <a:noFill/>
        </p:spPr>
        <p:txBody>
          <a:bodyPr wrap="square" rtlCol="0">
            <a:spAutoFit/>
          </a:bodyPr>
          <a:lstStyle/>
          <a:p>
            <a:r>
              <a:rPr lang="en-US" sz="1600" i="1" dirty="0"/>
              <a:t>Travel with a Care Recipient with cognitive or physical issues is becoming popular. Advanced medicine, technology, and innovative support services all contribute to making travel possible.</a:t>
            </a:r>
          </a:p>
        </p:txBody>
      </p:sp>
      <p:sp>
        <p:nvSpPr>
          <p:cNvPr id="5" name="TextBox 4">
            <a:extLst>
              <a:ext uri="{FF2B5EF4-FFF2-40B4-BE49-F238E27FC236}">
                <a16:creationId xmlns:a16="http://schemas.microsoft.com/office/drawing/2014/main" id="{EC6EC19B-A7F6-6C08-38F4-0445EAA5A994}"/>
              </a:ext>
            </a:extLst>
          </p:cNvPr>
          <p:cNvSpPr txBox="1"/>
          <p:nvPr/>
        </p:nvSpPr>
        <p:spPr>
          <a:xfrm>
            <a:off x="0" y="2826374"/>
            <a:ext cx="5879805" cy="4001095"/>
          </a:xfrm>
          <a:prstGeom prst="rect">
            <a:avLst/>
          </a:prstGeom>
          <a:noFill/>
        </p:spPr>
        <p:txBody>
          <a:bodyPr wrap="square" rtlCol="0">
            <a:spAutoFit/>
          </a:bodyPr>
          <a:lstStyle/>
          <a:p>
            <a:r>
              <a:rPr lang="en-US" sz="1600" b="1" dirty="0"/>
              <a:t>If you think you can't travel, our experts say you can. Here are reasons to inspire you to put in the effort. </a:t>
            </a:r>
          </a:p>
          <a:p>
            <a:endParaRPr lang="en-US" sz="1200" b="1" dirty="0"/>
          </a:p>
          <a:p>
            <a:pPr lvl="1"/>
            <a:r>
              <a:rPr lang="en-US" sz="1500" dirty="0"/>
              <a:t>•Traveling with a Care Recipient enhances Caregiving skills by promoting adaptability and flexibility. </a:t>
            </a:r>
          </a:p>
          <a:p>
            <a:pPr lvl="1"/>
            <a:r>
              <a:rPr lang="en-US" sz="1500" dirty="0"/>
              <a:t>•Caregivers often face unexpected challenges and changes in their daily routines, and traveling requires them to master unfamiliar environments and situations. </a:t>
            </a:r>
          </a:p>
          <a:p>
            <a:pPr lvl="1"/>
            <a:r>
              <a:rPr lang="en-US" sz="1500" dirty="0"/>
              <a:t>•When you travel alone and have cognitive challenges, you learn to problem-solve creatively and adapt to new circumstances quickly, all of which are valuable skills when you get home.</a:t>
            </a:r>
          </a:p>
          <a:p>
            <a:pPr lvl="1"/>
            <a:r>
              <a:rPr lang="en-US" sz="1500" dirty="0"/>
              <a:t>•Everyone gains new perspectives and insights while they travel. Experiencing diverse cultures, meeting new people, and exploring diverse landscapes can broaden your understanding of the world and your role as a Caregiver or Care Recipient. This exposure to innovative ideas and ways of life can inspire you to approach your day-to-day life with fresh eyes and an open mind.</a:t>
            </a:r>
          </a:p>
        </p:txBody>
      </p:sp>
      <p:sp>
        <p:nvSpPr>
          <p:cNvPr id="6" name="Oval 5">
            <a:extLst>
              <a:ext uri="{FF2B5EF4-FFF2-40B4-BE49-F238E27FC236}">
                <a16:creationId xmlns:a16="http://schemas.microsoft.com/office/drawing/2014/main" id="{B209F73E-1A2C-F025-B5F9-BE88FB69C66E}"/>
              </a:ext>
            </a:extLst>
          </p:cNvPr>
          <p:cNvSpPr/>
          <p:nvPr/>
        </p:nvSpPr>
        <p:spPr>
          <a:xfrm>
            <a:off x="6794206" y="281760"/>
            <a:ext cx="2046766" cy="2062104"/>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descr="A person smiling at the camera&#10;&#10;Description automatically generated">
            <a:extLst>
              <a:ext uri="{FF2B5EF4-FFF2-40B4-BE49-F238E27FC236}">
                <a16:creationId xmlns:a16="http://schemas.microsoft.com/office/drawing/2014/main" id="{7B6C1DDB-8135-4DF6-BDED-82E80C5C0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371" y="623380"/>
            <a:ext cx="1318436" cy="1378864"/>
          </a:xfrm>
          <a:prstGeom prst="rect">
            <a:avLst/>
          </a:prstGeom>
        </p:spPr>
      </p:pic>
      <p:sp>
        <p:nvSpPr>
          <p:cNvPr id="11" name="TextBox 10">
            <a:extLst>
              <a:ext uri="{FF2B5EF4-FFF2-40B4-BE49-F238E27FC236}">
                <a16:creationId xmlns:a16="http://schemas.microsoft.com/office/drawing/2014/main" id="{3A199E45-E936-A6C3-9D04-C297C0DAEC06}"/>
              </a:ext>
            </a:extLst>
          </p:cNvPr>
          <p:cNvSpPr txBox="1"/>
          <p:nvPr/>
        </p:nvSpPr>
        <p:spPr>
          <a:xfrm>
            <a:off x="9175898" y="281760"/>
            <a:ext cx="2771553" cy="2031325"/>
          </a:xfrm>
          <a:prstGeom prst="rect">
            <a:avLst/>
          </a:prstGeom>
          <a:noFill/>
        </p:spPr>
        <p:txBody>
          <a:bodyPr wrap="square" rtlCol="0">
            <a:spAutoFit/>
          </a:bodyPr>
          <a:lstStyle/>
          <a:p>
            <a:r>
              <a:rPr lang="en-US" dirty="0"/>
              <a:t>Carol Sargent is a leading travel planner for people with Dementia and their Caregivers. Access her expertise from our </a:t>
            </a:r>
            <a:r>
              <a:rPr lang="en-US" dirty="0">
                <a:hlinkClick r:id="rId3"/>
              </a:rPr>
              <a:t>website</a:t>
            </a:r>
            <a:r>
              <a:rPr lang="en-US" dirty="0"/>
              <a:t>, </a:t>
            </a:r>
            <a:r>
              <a:rPr lang="en-US" dirty="0">
                <a:hlinkClick r:id="rId4"/>
              </a:rPr>
              <a:t>podcast</a:t>
            </a:r>
            <a:r>
              <a:rPr lang="en-US" dirty="0"/>
              <a:t>, and </a:t>
            </a:r>
            <a:r>
              <a:rPr lang="en-US" dirty="0">
                <a:hlinkClick r:id="rId5"/>
              </a:rPr>
              <a:t>YouTube link</a:t>
            </a:r>
            <a:r>
              <a:rPr lang="en-US" dirty="0"/>
              <a:t>.</a:t>
            </a:r>
          </a:p>
        </p:txBody>
      </p:sp>
      <p:sp>
        <p:nvSpPr>
          <p:cNvPr id="12" name="TextBox 11">
            <a:extLst>
              <a:ext uri="{FF2B5EF4-FFF2-40B4-BE49-F238E27FC236}">
                <a16:creationId xmlns:a16="http://schemas.microsoft.com/office/drawing/2014/main" id="{D7414324-A741-CC33-0D65-2D08E3A677D2}"/>
              </a:ext>
            </a:extLst>
          </p:cNvPr>
          <p:cNvSpPr txBox="1"/>
          <p:nvPr/>
        </p:nvSpPr>
        <p:spPr>
          <a:xfrm>
            <a:off x="6475228" y="2700667"/>
            <a:ext cx="5472223" cy="2062103"/>
          </a:xfrm>
          <a:prstGeom prst="rect">
            <a:avLst/>
          </a:prstGeom>
          <a:noFill/>
        </p:spPr>
        <p:txBody>
          <a:bodyPr wrap="square" rtlCol="0">
            <a:spAutoFit/>
          </a:bodyPr>
          <a:lstStyle/>
          <a:p>
            <a:r>
              <a:rPr lang="en-US" sz="1600" dirty="0">
                <a:solidFill>
                  <a:schemeClr val="accent2">
                    <a:lumMod val="75000"/>
                  </a:schemeClr>
                </a:solidFill>
              </a:rPr>
              <a:t>Traveling TOGETHER can strengthen the bond between Caregivers and their loved ones, fostering deeper connections and creating lasting memories. Sharing new experiences, overcoming challenges together, and exploring unfamiliar places as a team can create a sense of unity and shared purpose. These shared experiences can also provide opportunities for growth, learning, and mutual support within the Caregiving relationship.</a:t>
            </a:r>
          </a:p>
        </p:txBody>
      </p:sp>
      <p:pic>
        <p:nvPicPr>
          <p:cNvPr id="15" name="Picture 14">
            <a:extLst>
              <a:ext uri="{FF2B5EF4-FFF2-40B4-BE49-F238E27FC236}">
                <a16:creationId xmlns:a16="http://schemas.microsoft.com/office/drawing/2014/main" id="{09A23FF1-4362-623D-9F94-42763BCBA334}"/>
              </a:ext>
            </a:extLst>
          </p:cNvPr>
          <p:cNvPicPr>
            <a:picLocks noChangeAspect="1"/>
          </p:cNvPicPr>
          <p:nvPr/>
        </p:nvPicPr>
        <p:blipFill>
          <a:blip r:embed="rId6"/>
          <a:stretch>
            <a:fillRect/>
          </a:stretch>
        </p:blipFill>
        <p:spPr>
          <a:xfrm>
            <a:off x="3843505" y="1185216"/>
            <a:ext cx="1855492" cy="1234746"/>
          </a:xfrm>
          <a:prstGeom prst="rect">
            <a:avLst/>
          </a:prstGeom>
        </p:spPr>
      </p:pic>
      <p:pic>
        <p:nvPicPr>
          <p:cNvPr id="9" name="Picture 8">
            <a:extLst>
              <a:ext uri="{FF2B5EF4-FFF2-40B4-BE49-F238E27FC236}">
                <a16:creationId xmlns:a16="http://schemas.microsoft.com/office/drawing/2014/main" id="{A364E68E-3520-0747-D08C-0EFC24172DAC}"/>
              </a:ext>
            </a:extLst>
          </p:cNvPr>
          <p:cNvPicPr>
            <a:picLocks noChangeAspect="1"/>
          </p:cNvPicPr>
          <p:nvPr/>
        </p:nvPicPr>
        <p:blipFill>
          <a:blip r:embed="rId7"/>
          <a:stretch>
            <a:fillRect/>
          </a:stretch>
        </p:blipFill>
        <p:spPr>
          <a:xfrm>
            <a:off x="7817589" y="4879683"/>
            <a:ext cx="3016102" cy="1696557"/>
          </a:xfrm>
          <a:prstGeom prst="rect">
            <a:avLst/>
          </a:prstGeom>
        </p:spPr>
      </p:pic>
    </p:spTree>
    <p:extLst>
      <p:ext uri="{BB962C8B-B14F-4D97-AF65-F5344CB8AC3E}">
        <p14:creationId xmlns:p14="http://schemas.microsoft.com/office/powerpoint/2010/main" val="128007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28F6E0-FE1B-8950-F0D6-B03EAE5FA1F0}"/>
              </a:ext>
            </a:extLst>
          </p:cNvPr>
          <p:cNvCxnSpPr>
            <a:cxnSpLocks/>
          </p:cNvCxnSpPr>
          <p:nvPr/>
        </p:nvCxnSpPr>
        <p:spPr>
          <a:xfrm>
            <a:off x="6096000" y="0"/>
            <a:ext cx="0" cy="6858000"/>
          </a:xfrm>
          <a:prstGeom prst="line">
            <a:avLst/>
          </a:prstGeom>
          <a:ln w="825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8B0FB30-5E08-0E4F-BCD2-EA4AA41B0C46}"/>
              </a:ext>
            </a:extLst>
          </p:cNvPr>
          <p:cNvPicPr>
            <a:picLocks noChangeAspect="1"/>
          </p:cNvPicPr>
          <p:nvPr/>
        </p:nvPicPr>
        <p:blipFill>
          <a:blip r:embed="rId3"/>
          <a:stretch>
            <a:fillRect/>
          </a:stretch>
        </p:blipFill>
        <p:spPr>
          <a:xfrm>
            <a:off x="-568226" y="130166"/>
            <a:ext cx="2992449" cy="2258718"/>
          </a:xfrm>
          <a:prstGeom prst="rect">
            <a:avLst/>
          </a:prstGeom>
        </p:spPr>
      </p:pic>
      <p:sp>
        <p:nvSpPr>
          <p:cNvPr id="26" name="TextBox 25">
            <a:extLst>
              <a:ext uri="{FF2B5EF4-FFF2-40B4-BE49-F238E27FC236}">
                <a16:creationId xmlns:a16="http://schemas.microsoft.com/office/drawing/2014/main" id="{471EF1DC-471D-D932-A658-6886E3DDC8D3}"/>
              </a:ext>
            </a:extLst>
          </p:cNvPr>
          <p:cNvSpPr txBox="1"/>
          <p:nvPr/>
        </p:nvSpPr>
        <p:spPr>
          <a:xfrm>
            <a:off x="98790" y="286774"/>
            <a:ext cx="1663702" cy="1477328"/>
          </a:xfrm>
          <a:prstGeom prst="rect">
            <a:avLst/>
          </a:prstGeom>
          <a:noFill/>
        </p:spPr>
        <p:txBody>
          <a:bodyPr wrap="square" rtlCol="0">
            <a:spAutoFit/>
          </a:bodyPr>
          <a:lstStyle/>
          <a:p>
            <a:pPr algn="ctr"/>
            <a:r>
              <a:rPr lang="en-US" b="1" dirty="0">
                <a:solidFill>
                  <a:schemeClr val="accent1"/>
                </a:solidFill>
              </a:rPr>
              <a:t>Travel Tech For Caregivers and Recipients</a:t>
            </a:r>
          </a:p>
        </p:txBody>
      </p:sp>
      <p:sp>
        <p:nvSpPr>
          <p:cNvPr id="5" name="TextBox 4">
            <a:extLst>
              <a:ext uri="{FF2B5EF4-FFF2-40B4-BE49-F238E27FC236}">
                <a16:creationId xmlns:a16="http://schemas.microsoft.com/office/drawing/2014/main" id="{91C80ADB-AD82-3D59-E66B-C7A0AEAD73E1}"/>
              </a:ext>
            </a:extLst>
          </p:cNvPr>
          <p:cNvSpPr txBox="1"/>
          <p:nvPr/>
        </p:nvSpPr>
        <p:spPr>
          <a:xfrm>
            <a:off x="2002023" y="194774"/>
            <a:ext cx="1663701" cy="1869743"/>
          </a:xfrm>
          <a:prstGeom prst="rect">
            <a:avLst/>
          </a:prstGeom>
          <a:noFill/>
        </p:spPr>
        <p:txBody>
          <a:bodyPr wrap="square" rtlCol="0">
            <a:spAutoFit/>
          </a:bodyPr>
          <a:lstStyle/>
          <a:p>
            <a:r>
              <a:rPr lang="en-US" sz="1050" i="1" dirty="0"/>
              <a:t>From medication management apps to telehealth services, there are a variety of tech tools available to help you travel. By embracing these technologies, you enhance your ability to give Care and ensure a smoother travel experience for yourself.</a:t>
            </a:r>
          </a:p>
        </p:txBody>
      </p:sp>
      <p:sp>
        <p:nvSpPr>
          <p:cNvPr id="18" name="TextBox 17">
            <a:extLst>
              <a:ext uri="{FF2B5EF4-FFF2-40B4-BE49-F238E27FC236}">
                <a16:creationId xmlns:a16="http://schemas.microsoft.com/office/drawing/2014/main" id="{2D4B718C-138A-D170-9085-9B0B2D688627}"/>
              </a:ext>
            </a:extLst>
          </p:cNvPr>
          <p:cNvSpPr txBox="1"/>
          <p:nvPr/>
        </p:nvSpPr>
        <p:spPr>
          <a:xfrm>
            <a:off x="3550963" y="2183128"/>
            <a:ext cx="2372899" cy="1384995"/>
          </a:xfrm>
          <a:prstGeom prst="rect">
            <a:avLst/>
          </a:prstGeom>
          <a:noFill/>
        </p:spPr>
        <p:txBody>
          <a:bodyPr wrap="square">
            <a:spAutoFit/>
          </a:bodyPr>
          <a:lstStyle/>
          <a:p>
            <a:r>
              <a:rPr lang="en-US" sz="1050" b="1" dirty="0">
                <a:solidFill>
                  <a:schemeClr val="tx2">
                    <a:lumMod val="75000"/>
                    <a:lumOff val="25000"/>
                  </a:schemeClr>
                </a:solidFill>
              </a:rPr>
              <a:t>Navigation Apps</a:t>
            </a:r>
            <a:r>
              <a:rPr lang="en-US" sz="1050" dirty="0">
                <a:solidFill>
                  <a:schemeClr val="tx2">
                    <a:lumMod val="75000"/>
                    <a:lumOff val="25000"/>
                  </a:schemeClr>
                </a:solidFill>
              </a:rPr>
              <a:t>: One way in which travel can enhance your technology skills is by using navigation apps and GPS systems. Navigating unfamiliar streets and transportation systems in a foreign country can be daunting, but with the help of GPS technology, you can easily find your way around. </a:t>
            </a:r>
            <a:r>
              <a:rPr lang="en-US" sz="1050" b="1" dirty="0">
                <a:solidFill>
                  <a:schemeClr val="accent6">
                    <a:lumMod val="75000"/>
                  </a:schemeClr>
                </a:solidFill>
              </a:rPr>
              <a:t> </a:t>
            </a:r>
            <a:endParaRPr lang="en-US" sz="1050" dirty="0">
              <a:solidFill>
                <a:schemeClr val="accent6">
                  <a:lumMod val="75000"/>
                </a:schemeClr>
              </a:solidFill>
            </a:endParaRPr>
          </a:p>
        </p:txBody>
      </p:sp>
      <p:sp>
        <p:nvSpPr>
          <p:cNvPr id="21" name="TextBox 20">
            <a:extLst>
              <a:ext uri="{FF2B5EF4-FFF2-40B4-BE49-F238E27FC236}">
                <a16:creationId xmlns:a16="http://schemas.microsoft.com/office/drawing/2014/main" id="{D5CE53A2-3575-1C76-A994-6B71C8F64320}"/>
              </a:ext>
            </a:extLst>
          </p:cNvPr>
          <p:cNvSpPr txBox="1"/>
          <p:nvPr/>
        </p:nvSpPr>
        <p:spPr>
          <a:xfrm>
            <a:off x="14490" y="3700840"/>
            <a:ext cx="428980" cy="584775"/>
          </a:xfrm>
          <a:prstGeom prst="rect">
            <a:avLst/>
          </a:prstGeom>
          <a:noFill/>
        </p:spPr>
        <p:txBody>
          <a:bodyPr wrap="square" rtlCol="0">
            <a:spAutoFit/>
          </a:bodyPr>
          <a:lstStyle/>
          <a:p>
            <a:r>
              <a:rPr lang="en-US" sz="3200" b="1" dirty="0">
                <a:solidFill>
                  <a:schemeClr val="accent2">
                    <a:lumMod val="75000"/>
                  </a:schemeClr>
                </a:solidFill>
              </a:rPr>
              <a:t>2</a:t>
            </a:r>
          </a:p>
        </p:txBody>
      </p:sp>
      <p:sp>
        <p:nvSpPr>
          <p:cNvPr id="25" name="TextBox 24">
            <a:extLst>
              <a:ext uri="{FF2B5EF4-FFF2-40B4-BE49-F238E27FC236}">
                <a16:creationId xmlns:a16="http://schemas.microsoft.com/office/drawing/2014/main" id="{141307A8-CDE9-A6F1-A416-97CE27AC486A}"/>
              </a:ext>
            </a:extLst>
          </p:cNvPr>
          <p:cNvSpPr txBox="1"/>
          <p:nvPr/>
        </p:nvSpPr>
        <p:spPr>
          <a:xfrm>
            <a:off x="2144804" y="3646921"/>
            <a:ext cx="428980" cy="584775"/>
          </a:xfrm>
          <a:prstGeom prst="rect">
            <a:avLst/>
          </a:prstGeom>
          <a:noFill/>
        </p:spPr>
        <p:txBody>
          <a:bodyPr wrap="square" rtlCol="0">
            <a:spAutoFit/>
          </a:bodyPr>
          <a:lstStyle/>
          <a:p>
            <a:r>
              <a:rPr lang="en-US" sz="3200" b="1" dirty="0">
                <a:solidFill>
                  <a:schemeClr val="accent2">
                    <a:lumMod val="75000"/>
                  </a:schemeClr>
                </a:solidFill>
              </a:rPr>
              <a:t>3</a:t>
            </a:r>
          </a:p>
        </p:txBody>
      </p:sp>
      <p:sp>
        <p:nvSpPr>
          <p:cNvPr id="27" name="TextBox 26">
            <a:extLst>
              <a:ext uri="{FF2B5EF4-FFF2-40B4-BE49-F238E27FC236}">
                <a16:creationId xmlns:a16="http://schemas.microsoft.com/office/drawing/2014/main" id="{599D5618-CC4D-FEA3-6B9B-E8F5C15B09F6}"/>
              </a:ext>
            </a:extLst>
          </p:cNvPr>
          <p:cNvSpPr txBox="1"/>
          <p:nvPr/>
        </p:nvSpPr>
        <p:spPr>
          <a:xfrm>
            <a:off x="3533992" y="3646921"/>
            <a:ext cx="2464471" cy="1223412"/>
          </a:xfrm>
          <a:prstGeom prst="rect">
            <a:avLst/>
          </a:prstGeom>
          <a:noFill/>
        </p:spPr>
        <p:txBody>
          <a:bodyPr wrap="square">
            <a:spAutoFit/>
          </a:bodyPr>
          <a:lstStyle/>
          <a:p>
            <a:r>
              <a:rPr lang="en-US" sz="1050" b="1" kern="0" dirty="0">
                <a:solidFill>
                  <a:schemeClr val="tx2">
                    <a:lumMod val="75000"/>
                    <a:lumOff val="25000"/>
                  </a:schemeClr>
                </a:solidFill>
                <a:effectLst/>
                <a:latin typeface="Aptos" panose="020B0004020202020204" pitchFamily="34" charset="0"/>
                <a:ea typeface="Times New Roman" panose="02020603050405020304" pitchFamily="18" charset="0"/>
              </a:rPr>
              <a:t>Document Storage:</a:t>
            </a:r>
            <a:r>
              <a:rPr lang="en-US" sz="1050" kern="0" dirty="0">
                <a:solidFill>
                  <a:schemeClr val="tx2">
                    <a:lumMod val="75000"/>
                    <a:lumOff val="25000"/>
                  </a:schemeClr>
                </a:solidFill>
                <a:effectLst/>
                <a:latin typeface="Aptos" panose="020B0004020202020204" pitchFamily="34" charset="0"/>
                <a:ea typeface="Times New Roman" panose="02020603050405020304" pitchFamily="18" charset="0"/>
              </a:rPr>
              <a:t> Motivity is our go-to place for Healthcare, power of attorney, and all other documents for online storage, inducing directives, and Care journals. "My husband and I would not think of traveling without Motivity." Adriane Berg</a:t>
            </a:r>
            <a:endParaRPr lang="en-US" sz="1050" dirty="0">
              <a:solidFill>
                <a:schemeClr val="tx2">
                  <a:lumMod val="75000"/>
                  <a:lumOff val="25000"/>
                </a:schemeClr>
              </a:solidFill>
              <a:latin typeface="Aptos" panose="020B0004020202020204" pitchFamily="34" charset="0"/>
            </a:endParaRPr>
          </a:p>
        </p:txBody>
      </p:sp>
      <p:sp>
        <p:nvSpPr>
          <p:cNvPr id="29" name="TextBox 28">
            <a:extLst>
              <a:ext uri="{FF2B5EF4-FFF2-40B4-BE49-F238E27FC236}">
                <a16:creationId xmlns:a16="http://schemas.microsoft.com/office/drawing/2014/main" id="{310BE058-F4B1-F2FC-3E41-C2CCFBB0DCBE}"/>
              </a:ext>
            </a:extLst>
          </p:cNvPr>
          <p:cNvSpPr txBox="1"/>
          <p:nvPr/>
        </p:nvSpPr>
        <p:spPr>
          <a:xfrm>
            <a:off x="125223" y="4480888"/>
            <a:ext cx="2040317" cy="2192908"/>
          </a:xfrm>
          <a:prstGeom prst="rect">
            <a:avLst/>
          </a:prstGeom>
          <a:noFill/>
        </p:spPr>
        <p:txBody>
          <a:bodyPr wrap="square">
            <a:spAutoFit/>
          </a:bodyPr>
          <a:lstStyle/>
          <a:p>
            <a:r>
              <a:rPr lang="en-US" sz="1050" b="1" dirty="0">
                <a:solidFill>
                  <a:schemeClr val="tx2">
                    <a:lumMod val="75000"/>
                    <a:lumOff val="25000"/>
                  </a:schemeClr>
                </a:solidFill>
              </a:rPr>
              <a:t>Caregiver Apps</a:t>
            </a:r>
            <a:r>
              <a:rPr lang="en-US" sz="1050" b="1" dirty="0">
                <a:solidFill>
                  <a:schemeClr val="accent2">
                    <a:lumMod val="75000"/>
                  </a:schemeClr>
                </a:solidFill>
              </a:rPr>
              <a:t>: </a:t>
            </a:r>
            <a:r>
              <a:rPr lang="en-US" sz="1050" dirty="0">
                <a:solidFill>
                  <a:schemeClr val="tx2">
                    <a:lumMod val="75000"/>
                    <a:lumOff val="25000"/>
                  </a:schemeClr>
                </a:solidFill>
              </a:rPr>
              <a:t>help streamline communication and organization. These apps allow Caregivers to coordinate schedules, track medications, and communicate with other family members or HealthCare providers. By having all relevant information in one place, Caregivers can ensure that nothing falls through the cracks and that their loved one receives the best possible Care.</a:t>
            </a:r>
            <a:r>
              <a:rPr lang="en-US" sz="1050" b="1" dirty="0">
                <a:solidFill>
                  <a:schemeClr val="accent2">
                    <a:lumMod val="75000"/>
                  </a:schemeClr>
                </a:solidFill>
              </a:rPr>
              <a:t> </a:t>
            </a:r>
            <a:endParaRPr lang="en-US" sz="1050" dirty="0">
              <a:solidFill>
                <a:schemeClr val="accent2">
                  <a:lumMod val="75000"/>
                </a:schemeClr>
              </a:solidFill>
            </a:endParaRPr>
          </a:p>
        </p:txBody>
      </p:sp>
      <p:sp>
        <p:nvSpPr>
          <p:cNvPr id="31" name="TextBox 30">
            <a:extLst>
              <a:ext uri="{FF2B5EF4-FFF2-40B4-BE49-F238E27FC236}">
                <a16:creationId xmlns:a16="http://schemas.microsoft.com/office/drawing/2014/main" id="{1D34EA9E-82EE-D3D9-47ED-40B3A52B6A46}"/>
              </a:ext>
            </a:extLst>
          </p:cNvPr>
          <p:cNvSpPr txBox="1"/>
          <p:nvPr/>
        </p:nvSpPr>
        <p:spPr>
          <a:xfrm>
            <a:off x="2210627" y="4870333"/>
            <a:ext cx="1740064" cy="1869743"/>
          </a:xfrm>
          <a:prstGeom prst="rect">
            <a:avLst/>
          </a:prstGeom>
          <a:noFill/>
        </p:spPr>
        <p:txBody>
          <a:bodyPr wrap="square">
            <a:spAutoFit/>
          </a:bodyPr>
          <a:lstStyle/>
          <a:p>
            <a:r>
              <a:rPr lang="en-US" sz="1050" b="1" dirty="0">
                <a:solidFill>
                  <a:schemeClr val="tx2">
                    <a:lumMod val="75000"/>
                    <a:lumOff val="25000"/>
                  </a:schemeClr>
                </a:solidFill>
              </a:rPr>
              <a:t>GPS tracking devices </a:t>
            </a:r>
            <a:r>
              <a:rPr lang="en-US" sz="1050" dirty="0">
                <a:solidFill>
                  <a:schemeClr val="tx2">
                    <a:lumMod val="75000"/>
                    <a:lumOff val="25000"/>
                  </a:schemeClr>
                </a:solidFill>
              </a:rPr>
              <a:t>can provide peace of mind and added security. These devices can help Caregivers keep track of their loved one's whereabouts, especially in unfamiliar environments. If they become separated, GPS tracking devices can quickly locate them.</a:t>
            </a:r>
          </a:p>
        </p:txBody>
      </p:sp>
      <p:sp>
        <p:nvSpPr>
          <p:cNvPr id="4" name="Oval 3">
            <a:extLst>
              <a:ext uri="{FF2B5EF4-FFF2-40B4-BE49-F238E27FC236}">
                <a16:creationId xmlns:a16="http://schemas.microsoft.com/office/drawing/2014/main" id="{3297682E-FBF6-9A82-5370-746D03317894}"/>
              </a:ext>
            </a:extLst>
          </p:cNvPr>
          <p:cNvSpPr/>
          <p:nvPr/>
        </p:nvSpPr>
        <p:spPr>
          <a:xfrm>
            <a:off x="3870251" y="286774"/>
            <a:ext cx="1945758" cy="17777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6808E75-C398-C80A-E3BC-2089EC64DCA0}"/>
              </a:ext>
            </a:extLst>
          </p:cNvPr>
          <p:cNvSpPr txBox="1"/>
          <p:nvPr/>
        </p:nvSpPr>
        <p:spPr>
          <a:xfrm>
            <a:off x="4153645" y="542260"/>
            <a:ext cx="1385815" cy="1200329"/>
          </a:xfrm>
          <a:prstGeom prst="rect">
            <a:avLst/>
          </a:prstGeom>
          <a:noFill/>
        </p:spPr>
        <p:txBody>
          <a:bodyPr wrap="square" rtlCol="0">
            <a:spAutoFit/>
          </a:bodyPr>
          <a:lstStyle/>
          <a:p>
            <a:r>
              <a:rPr lang="en-US" sz="1200" i="1" dirty="0">
                <a:hlinkClick r:id="rId4"/>
              </a:rPr>
              <a:t>Discover</a:t>
            </a:r>
            <a:r>
              <a:rPr lang="en-US" sz="1200" i="1" dirty="0"/>
              <a:t> unique Travel Tech resources and access our favorites with discounts for you </a:t>
            </a:r>
          </a:p>
        </p:txBody>
      </p:sp>
      <p:pic>
        <p:nvPicPr>
          <p:cNvPr id="14" name="Picture 13" descr="A close up of words&#10;&#10;Description automatically generated">
            <a:extLst>
              <a:ext uri="{FF2B5EF4-FFF2-40B4-BE49-F238E27FC236}">
                <a16:creationId xmlns:a16="http://schemas.microsoft.com/office/drawing/2014/main" id="{6AC31EB5-F317-92A1-B0AE-1910582AD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6" y="2486931"/>
            <a:ext cx="3392216" cy="1704613"/>
          </a:xfrm>
          <a:prstGeom prst="rect">
            <a:avLst/>
          </a:prstGeom>
        </p:spPr>
      </p:pic>
      <p:sp>
        <p:nvSpPr>
          <p:cNvPr id="15" name="TextBox 14">
            <a:extLst>
              <a:ext uri="{FF2B5EF4-FFF2-40B4-BE49-F238E27FC236}">
                <a16:creationId xmlns:a16="http://schemas.microsoft.com/office/drawing/2014/main" id="{3AB19D6A-4676-5973-6E7F-7C4482ACA6B8}"/>
              </a:ext>
            </a:extLst>
          </p:cNvPr>
          <p:cNvSpPr txBox="1"/>
          <p:nvPr/>
        </p:nvSpPr>
        <p:spPr>
          <a:xfrm>
            <a:off x="4038957" y="4854059"/>
            <a:ext cx="1884905" cy="1546577"/>
          </a:xfrm>
          <a:prstGeom prst="rect">
            <a:avLst/>
          </a:prstGeom>
          <a:noFill/>
        </p:spPr>
        <p:txBody>
          <a:bodyPr wrap="square">
            <a:spAutoFit/>
          </a:bodyPr>
          <a:lstStyle/>
          <a:p>
            <a:r>
              <a:rPr lang="en-US" sz="1050" b="1" dirty="0">
                <a:solidFill>
                  <a:schemeClr val="tx2">
                    <a:lumMod val="75000"/>
                    <a:lumOff val="25000"/>
                  </a:schemeClr>
                </a:solidFill>
              </a:rPr>
              <a:t>Telehealth Services </a:t>
            </a:r>
            <a:r>
              <a:rPr lang="en-US" sz="1050" dirty="0">
                <a:solidFill>
                  <a:schemeClr val="tx2">
                    <a:lumMod val="75000"/>
                    <a:lumOff val="25000"/>
                  </a:schemeClr>
                </a:solidFill>
              </a:rPr>
              <a:t>allow for remote medical consultations and monitoring. These services can save time and energy making it easier for you to manage responsibilities while still providing top-notch Care. </a:t>
            </a:r>
            <a:endParaRPr lang="en-US" sz="1050" dirty="0">
              <a:solidFill>
                <a:schemeClr val="accent2">
                  <a:lumMod val="75000"/>
                </a:schemeClr>
              </a:solidFill>
            </a:endParaRPr>
          </a:p>
        </p:txBody>
      </p:sp>
      <p:sp>
        <p:nvSpPr>
          <p:cNvPr id="17" name="Rectangle 16">
            <a:extLst>
              <a:ext uri="{FF2B5EF4-FFF2-40B4-BE49-F238E27FC236}">
                <a16:creationId xmlns:a16="http://schemas.microsoft.com/office/drawing/2014/main" id="{53A92C64-3DD0-745D-1AE5-2FC166105339}"/>
              </a:ext>
            </a:extLst>
          </p:cNvPr>
          <p:cNvSpPr/>
          <p:nvPr/>
        </p:nvSpPr>
        <p:spPr>
          <a:xfrm>
            <a:off x="9528391" y="479708"/>
            <a:ext cx="2614433" cy="479183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7FE07AB3-ADBF-EA20-BABC-785B25706326}"/>
              </a:ext>
            </a:extLst>
          </p:cNvPr>
          <p:cNvSpPr txBox="1"/>
          <p:nvPr/>
        </p:nvSpPr>
        <p:spPr>
          <a:xfrm>
            <a:off x="9478777" y="521133"/>
            <a:ext cx="2614433" cy="4708981"/>
          </a:xfrm>
          <a:prstGeom prst="rect">
            <a:avLst/>
          </a:prstGeom>
          <a:noFill/>
        </p:spPr>
        <p:txBody>
          <a:bodyPr wrap="square" rtlCol="0">
            <a:spAutoFit/>
          </a:bodyPr>
          <a:lstStyle/>
          <a:p>
            <a:r>
              <a:rPr lang="en-US" sz="1600" b="1" dirty="0"/>
              <a:t>How Travel Enhances Technology Skills</a:t>
            </a:r>
          </a:p>
          <a:p>
            <a:endParaRPr lang="en-US" sz="1600" dirty="0"/>
          </a:p>
          <a:p>
            <a:r>
              <a:rPr lang="en-US" sz="1400" dirty="0"/>
              <a:t>Many of us feel intimidated by technology. By exposing yourself to different devices and applications while on a trip, you become more comfortable and proficient in using them. </a:t>
            </a:r>
          </a:p>
          <a:p>
            <a:endParaRPr lang="en-US" sz="1400" dirty="0"/>
          </a:p>
          <a:p>
            <a:r>
              <a:rPr lang="en-US" sz="1400" dirty="0"/>
              <a:t>Whether it's navigating a smartphone for directions, using a tablet to stay connected with loved ones, or learning how to use a new app for translation or currency conversion, travel provides a hands-on opportunity for seniors to practice and improve their technology skills.</a:t>
            </a:r>
          </a:p>
        </p:txBody>
      </p:sp>
      <p:sp>
        <p:nvSpPr>
          <p:cNvPr id="19" name="TextBox 18">
            <a:extLst>
              <a:ext uri="{FF2B5EF4-FFF2-40B4-BE49-F238E27FC236}">
                <a16:creationId xmlns:a16="http://schemas.microsoft.com/office/drawing/2014/main" id="{A1120602-59C0-E359-5BB6-E883FCB177CD}"/>
              </a:ext>
            </a:extLst>
          </p:cNvPr>
          <p:cNvSpPr txBox="1"/>
          <p:nvPr/>
        </p:nvSpPr>
        <p:spPr>
          <a:xfrm>
            <a:off x="6192958" y="0"/>
            <a:ext cx="3206223" cy="6740307"/>
          </a:xfrm>
          <a:prstGeom prst="rect">
            <a:avLst/>
          </a:prstGeom>
          <a:noFill/>
        </p:spPr>
        <p:txBody>
          <a:bodyPr wrap="square" rtlCol="0">
            <a:spAutoFit/>
          </a:bodyPr>
          <a:lstStyle/>
          <a:p>
            <a:r>
              <a:rPr lang="en-US" sz="1200" b="1" dirty="0">
                <a:solidFill>
                  <a:schemeClr val="tx2">
                    <a:lumMod val="75000"/>
                    <a:lumOff val="25000"/>
                  </a:schemeClr>
                </a:solidFill>
              </a:rPr>
              <a:t>Everyone benefits </a:t>
            </a:r>
            <a:r>
              <a:rPr lang="en-US" sz="1200" dirty="0">
                <a:solidFill>
                  <a:schemeClr val="tx2">
                    <a:lumMod val="75000"/>
                    <a:lumOff val="25000"/>
                  </a:schemeClr>
                </a:solidFill>
              </a:rPr>
              <a:t>by getting more tech-savvy, whether traveling with you, staying home, or traveling alone with mild Dementia. Travel requires tec use in ways you may not have considered before. Examples: using a language translation app to communicate with locals, a GPS app to navigate unfamiliar streets, or a mobile banking app to manage finances while on the go. These real-life scenarios can help you see the practical benefits of technology and motivate you to continue learning and adapting to new digital tools.</a:t>
            </a:r>
          </a:p>
          <a:p>
            <a:endParaRPr lang="en-US" sz="1200" dirty="0">
              <a:solidFill>
                <a:schemeClr val="tx2">
                  <a:lumMod val="75000"/>
                  <a:lumOff val="25000"/>
                </a:schemeClr>
              </a:solidFill>
            </a:endParaRPr>
          </a:p>
          <a:p>
            <a:r>
              <a:rPr lang="en-US" sz="1200" b="1" dirty="0">
                <a:solidFill>
                  <a:schemeClr val="tx2">
                    <a:lumMod val="75000"/>
                    <a:lumOff val="25000"/>
                  </a:schemeClr>
                </a:solidFill>
              </a:rPr>
              <a:t>Caregiver travel </a:t>
            </a:r>
            <a:r>
              <a:rPr lang="en-US" sz="1200" dirty="0">
                <a:solidFill>
                  <a:schemeClr val="tx2">
                    <a:lumMod val="75000"/>
                    <a:lumOff val="25000"/>
                  </a:schemeClr>
                </a:solidFill>
              </a:rPr>
              <a:t>provides a unique opportunity to support and guide Care Recipients in building their technology skills. By being available to troubleshoot any issues or provide guidance as needed, Caregivers can help Care Recipients feel more confident and empowered in using technology. </a:t>
            </a:r>
          </a:p>
          <a:p>
            <a:endParaRPr lang="en-US" sz="1200" dirty="0">
              <a:solidFill>
                <a:schemeClr val="tx2">
                  <a:lumMod val="75000"/>
                  <a:lumOff val="25000"/>
                </a:schemeClr>
              </a:solidFill>
            </a:endParaRPr>
          </a:p>
          <a:p>
            <a:r>
              <a:rPr lang="en-US" sz="1200" b="1" dirty="0">
                <a:solidFill>
                  <a:schemeClr val="tx2">
                    <a:lumMod val="75000"/>
                    <a:lumOff val="25000"/>
                  </a:schemeClr>
                </a:solidFill>
              </a:rPr>
              <a:t>Family Caregivers traveling with a Care Recipient </a:t>
            </a:r>
            <a:r>
              <a:rPr lang="en-US" sz="1200" dirty="0">
                <a:solidFill>
                  <a:schemeClr val="tx2">
                    <a:lumMod val="75000"/>
                    <a:lumOff val="25000"/>
                  </a:schemeClr>
                </a:solidFill>
              </a:rPr>
              <a:t>with a chronic illness, mental health condition, or physical disability can harness technology to ensure their safety, comfort, and well-being during the trip. Caregivers can use technology to monitor medication schedules, track symptoms, communicate with Healthcare providers, and access resources and support services while on the road. By incorporating technology into their travel plans, Caregivers can help Care Recipients manage their health effectively and enjoy a smoother and more enjoyable travel experience.</a:t>
            </a:r>
          </a:p>
        </p:txBody>
      </p:sp>
    </p:spTree>
    <p:extLst>
      <p:ext uri="{BB962C8B-B14F-4D97-AF65-F5344CB8AC3E}">
        <p14:creationId xmlns:p14="http://schemas.microsoft.com/office/powerpoint/2010/main" val="3521047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3439</TotalTime>
  <Words>9552</Words>
  <Application>Microsoft Office PowerPoint</Application>
  <PresentationFormat>Widescreen</PresentationFormat>
  <Paragraphs>673</Paragraphs>
  <Slides>33</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Aptos Display</vt:lpstr>
      <vt:lpstr>Arial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Bochner</dc:creator>
  <cp:lastModifiedBy>Stuart Bochner</cp:lastModifiedBy>
  <cp:revision>59</cp:revision>
  <cp:lastPrinted>2024-07-14T19:51:05Z</cp:lastPrinted>
  <dcterms:created xsi:type="dcterms:W3CDTF">2024-07-02T15:41:52Z</dcterms:created>
  <dcterms:modified xsi:type="dcterms:W3CDTF">2024-07-14T20:41:51Z</dcterms:modified>
</cp:coreProperties>
</file>